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4"/>
  </p:notesMasterIdLst>
  <p:handoutMasterIdLst>
    <p:handoutMasterId r:id="rId45"/>
  </p:handoutMasterIdLst>
  <p:sldIdLst>
    <p:sldId id="303" r:id="rId2"/>
    <p:sldId id="406" r:id="rId3"/>
    <p:sldId id="326" r:id="rId4"/>
    <p:sldId id="258" r:id="rId5"/>
    <p:sldId id="348" r:id="rId6"/>
    <p:sldId id="264" r:id="rId7"/>
    <p:sldId id="328" r:id="rId8"/>
    <p:sldId id="329" r:id="rId9"/>
    <p:sldId id="330" r:id="rId10"/>
    <p:sldId id="592" r:id="rId11"/>
    <p:sldId id="331" r:id="rId12"/>
    <p:sldId id="332" r:id="rId13"/>
    <p:sldId id="585" r:id="rId14"/>
    <p:sldId id="586" r:id="rId15"/>
    <p:sldId id="593" r:id="rId16"/>
    <p:sldId id="594" r:id="rId17"/>
    <p:sldId id="334" r:id="rId18"/>
    <p:sldId id="335" r:id="rId19"/>
    <p:sldId id="336" r:id="rId20"/>
    <p:sldId id="337" r:id="rId21"/>
    <p:sldId id="338" r:id="rId22"/>
    <p:sldId id="350" r:id="rId23"/>
    <p:sldId id="340" r:id="rId24"/>
    <p:sldId id="341" r:id="rId25"/>
    <p:sldId id="351" r:id="rId26"/>
    <p:sldId id="352" r:id="rId27"/>
    <p:sldId id="595" r:id="rId28"/>
    <p:sldId id="590" r:id="rId29"/>
    <p:sldId id="591" r:id="rId30"/>
    <p:sldId id="353" r:id="rId31"/>
    <p:sldId id="573" r:id="rId32"/>
    <p:sldId id="541" r:id="rId33"/>
    <p:sldId id="492" r:id="rId34"/>
    <p:sldId id="588" r:id="rId35"/>
    <p:sldId id="354" r:id="rId36"/>
    <p:sldId id="357" r:id="rId37"/>
    <p:sldId id="356" r:id="rId38"/>
    <p:sldId id="358" r:id="rId39"/>
    <p:sldId id="405" r:id="rId40"/>
    <p:sldId id="582" r:id="rId41"/>
    <p:sldId id="583" r:id="rId42"/>
    <p:sldId id="58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DD5"/>
    <a:srgbClr val="75B6E5"/>
    <a:srgbClr val="FF0000"/>
    <a:srgbClr val="8DB4E2"/>
    <a:srgbClr val="92B573"/>
    <a:srgbClr val="D3908F"/>
    <a:srgbClr val="E0524A"/>
    <a:srgbClr val="8D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95473"/>
  </p:normalViewPr>
  <p:slideViewPr>
    <p:cSldViewPr snapToGrid="0" snapToObjects="1">
      <p:cViewPr varScale="1">
        <p:scale>
          <a:sx n="125" d="100"/>
          <a:sy n="125" d="100"/>
        </p:scale>
        <p:origin x="1240"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7/5/22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273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47534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90935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mean was</a:t>
            </a:r>
            <a:r>
              <a:rPr lang="en-US" baseline="0" dirty="0"/>
              <a:t> a special case, because it can be calculated using </a:t>
            </a:r>
            <a:r>
              <a:rPr lang="en-US" i="1" baseline="0" dirty="0"/>
              <a:t>summarize</a:t>
            </a:r>
            <a:r>
              <a:rPr lang="en-US" i="0" baseline="0" dirty="0"/>
              <a:t> and not explicitly knowing which order is from which day.  We can take the total number of orders divided by the total number of days. </a:t>
            </a:r>
          </a:p>
          <a:p>
            <a:endParaRPr lang="en-US" i="0" baseline="0" dirty="0"/>
          </a:p>
          <a:p>
            <a:r>
              <a:rPr lang="en-US" i="0" baseline="0" dirty="0"/>
              <a:t>But, to calculate the median (find the mid-point of the observations), we need to be able to assess each day separately.</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504106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To answer this question we need to be able to group data.</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group by more than one variable.</a:t>
            </a:r>
          </a:p>
          <a:p>
            <a:endParaRPr lang="en-US" dirty="0"/>
          </a:p>
          <a:p>
            <a:r>
              <a:rPr lang="en-US" dirty="0"/>
              <a:t>We can see that the resulting object</a:t>
            </a:r>
            <a:r>
              <a:rPr lang="en-US" baseline="0" dirty="0"/>
              <a:t> has 15,524 rows that are broken up into 2,526 groups. </a:t>
            </a:r>
          </a:p>
          <a:p>
            <a:endParaRPr lang="en-US" baseline="0" dirty="0"/>
          </a:p>
          <a:p>
            <a:r>
              <a:rPr lang="en-US" baseline="0" dirty="0"/>
              <a:t>This means there are 2,526 distinct combinations of `</a:t>
            </a:r>
            <a:r>
              <a:rPr lang="en-US" baseline="0" dirty="0" err="1"/>
              <a:t>pan_day</a:t>
            </a:r>
            <a:r>
              <a:rPr lang="en-US" baseline="0" dirty="0"/>
              <a:t>` and `</a:t>
            </a:r>
            <a:r>
              <a:rPr lang="en-US" baseline="0" dirty="0" err="1"/>
              <a:t>clinic_name</a:t>
            </a:r>
            <a:r>
              <a:rPr lang="en-US" baseline="0" dirty="0"/>
              <a:t>`. </a:t>
            </a:r>
          </a:p>
          <a:p>
            <a:endParaRPr lang="en-US" baseline="0" dirty="0"/>
          </a:p>
          <a:p>
            <a:r>
              <a:rPr lang="en-US" baseline="0" dirty="0"/>
              <a:t>Some of these groups will have a single observation. Many of these groups will have more than one observation. </a:t>
            </a:r>
          </a:p>
          <a:p>
            <a:endParaRPr lang="en-US" baseline="0" dirty="0"/>
          </a:p>
          <a:p>
            <a:r>
              <a:rPr lang="en-US" baseline="0" dirty="0"/>
              <a:t>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648508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data that underlies the figure we looked at in slide 6.</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694842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Number of tests per day.</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Points for each day.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Curve as smoothed point estimate (blue line) and confidence interval (dark gray shading), calculated using local polynomial regression (loess) with default settings.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36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dplyr</a:t>
            </a:r>
            <a:r>
              <a:rPr lang="en-US" dirty="0"/>
              <a:t> cheat sheet helps with the grammar of transforming data including functions functions grouping and summarizing data.</a:t>
            </a:r>
          </a:p>
          <a:p>
            <a:endParaRPr lang="en-US" dirty="0"/>
          </a:p>
          <a:p>
            <a:r>
              <a:rPr lang="en-US" dirty="0"/>
              <a:t>The </a:t>
            </a:r>
            <a:r>
              <a:rPr lang="en-US" dirty="0" err="1"/>
              <a:t>dplyr</a:t>
            </a:r>
            <a:r>
              <a:rPr lang="en-US" dirty="0"/>
              <a: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6996625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ask whether the appears to be a non-random association between whether SARS-CoV-2 RT-PCR testing result is positive and a patient’s insurance product. </a:t>
            </a:r>
          </a:p>
          <a:p>
            <a:endParaRPr lang="en-US" dirty="0"/>
          </a:p>
          <a:p>
            <a:r>
              <a:rPr lang="en-US" dirty="0"/>
              <a:t>We need to create a table organizing our count data and then need to ask how likely is the arrangement of the table counts given that there is no association.</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2381300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t>
            </a:r>
            <a:r>
              <a:rPr lang="en-US" dirty="0" err="1"/>
              <a:t>case_when</a:t>
            </a:r>
            <a:r>
              <a:rPr lang="en-US" dirty="0"/>
              <a:t>() function allows us to assign payor group types to a category.  In this example if no payor group is present we assign to “unassigned”, if the payor group is “charity care”, “medical assistance”, or ”self pay” we assign to other, for the remaining we assign as the provided payor group.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filter functions limits our selection to cases where the result was ”positive” or “negative”.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0395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continue our focus on transformation and introduce some tools for basic statistics and modeling also.</a:t>
            </a:r>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078793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we apply grouping and spreading to achieve a data format where we have 3 columns (payor group, count of positive results, count of negative results).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See the output of this wrangling on the next slide.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760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Applying the </a:t>
            </a:r>
            <a:r>
              <a:rPr lang="en-US" dirty="0" err="1"/>
              <a:t>fisher.test</a:t>
            </a:r>
            <a:r>
              <a:rPr lang="en-US" dirty="0"/>
              <a:t>() function we find that payor group category as we have defined it in this example is associated with a PCR positive test result (p=0.0005).</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755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also apply regression modeling to our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glm</a:t>
            </a:r>
            <a:r>
              <a:rPr lang="en-US" dirty="0"/>
              <a:t>() is a function for generalized linear models.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this example we build a model evaluating test positivity as a function of payor group (commercial or government) and age.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19044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yields an odds ratio of 3.1 for payor group and 1.0 for age.</a:t>
            </a:r>
          </a:p>
          <a:p>
            <a:endParaRPr lang="en-US" dirty="0"/>
          </a:p>
          <a:p>
            <a:r>
              <a:rPr lang="en-US" dirty="0"/>
              <a:t>This suggests that the association of test positivity with government insurance product is not explained by the age of the patient.</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2125038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introducing the concept of summarizing with with Summarize()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322844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straightforward and practical question that we might ask of our data set.</a:t>
            </a:r>
          </a:p>
          <a:p>
            <a:endParaRPr lang="en-US" dirty="0"/>
          </a:p>
          <a:p>
            <a:r>
              <a:rPr lang="en-US" dirty="0"/>
              <a:t>How many tests are ordered per day.</a:t>
            </a:r>
          </a:p>
          <a:p>
            <a:endParaRPr lang="en-US" dirty="0"/>
          </a:p>
          <a:p>
            <a:r>
              <a:rPr lang="en-US" dirty="0"/>
              <a:t>This visualization represents both groupings of data (each day is a group of data) and summaries of data (each data is represented by a count of orders in that day).</a:t>
            </a:r>
          </a:p>
          <a:p>
            <a:endParaRPr lang="en-US" dirty="0"/>
          </a:p>
          <a:p>
            <a:r>
              <a:rPr lang="en-US" dirty="0" err="1"/>
              <a:t>Dplyr</a:t>
            </a:r>
            <a:r>
              <a:rPr lang="en-US" dirty="0"/>
              <a:t> has handy functions to do both summarizing and grouping of data and we will explore them in this lesson.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71288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(column) of data and apply a function</a:t>
            </a:r>
            <a:r>
              <a:rPr lang="en-US" baseline="0" dirty="0"/>
              <a:t> (or functions)</a:t>
            </a:r>
            <a:r>
              <a:rPr lang="en-US" dirty="0"/>
              <a:t> to all observations.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4CD6EC9-350B-7044-B5F0-8DCF21610B34}"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F2FA98B-EA5F-714E-A794-F1873AF6F273}"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21A48A3E-C0E7-224D-8307-E096DE5D56AC}"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80074-8971-E04D-9BC0-BE45F9FDAB75}"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EB8C1-84C2-8646-8732-51338E926D44}"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1DE77-30E9-3F4D-BBA5-9B6AB79190B6}"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3E7EBE-1DB2-E74E-9C44-79AC52ED10C9}"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24838CF-CBF1-4447-82E7-DAC39F50D634}" type="datetime1">
              <a:rPr lang="en-US" smtClean="0"/>
              <a:t>7/5/22</a:t>
            </a:fld>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33664DC-9917-D640-9945-1A214E394308}" type="datetime1">
              <a:rPr lang="en-US" smtClean="0"/>
              <a:t>7/5/22</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2382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42AE76-ADD2-C54F-A619-039722557B09}"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6EF16A-3B61-9E4F-9E1F-EB5DF7E46F00}"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A15ECA-FE03-EB4F-9287-38F194A60F5A}"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440FEB-939C-6D4F-AA90-A288EC45062B}"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799EA-DDAD-854E-A05A-18B120B5A289}"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81D07-0F0E-C944-8AC9-C81607AC64B5}"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F5013B-1C83-744C-AE64-CBAFADC9E8F0}"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19A642-2C89-DA4A-A5A6-140F44AFA833}"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Grouping and Summarizing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Lesson 6</a:t>
            </a:r>
          </a:p>
          <a:p>
            <a:r>
              <a:rPr lang="en-US" sz="3200" dirty="0"/>
              <a:t>DLMP Core</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4" y="1745910"/>
            <a:ext cx="10762593"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Summarize supports calculations on summary stats</a:t>
            </a:r>
          </a:p>
        </p:txBody>
      </p:sp>
      <p:sp>
        <p:nvSpPr>
          <p:cNvPr id="15" name="Google Shape;46;p7"/>
          <p:cNvSpPr>
            <a:spLocks noChangeAspect="1"/>
          </p:cNvSpPr>
          <p:nvPr/>
        </p:nvSpPr>
        <p:spPr>
          <a:xfrm>
            <a:off x="11154103" y="5882749"/>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4784325" y="4792382"/>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5483979"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15524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7535371"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102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193899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1938992"/>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orders_per_day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day_count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nvGraphicFramePr>
        <p:xfrm>
          <a:off x="846308" y="4353906"/>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3" name="Table 12">
            <a:extLst>
              <a:ext uri="{FF2B5EF4-FFF2-40B4-BE49-F238E27FC236}">
                <a16:creationId xmlns:a16="http://schemas.microsoft.com/office/drawing/2014/main" id="{33411B5F-F0C5-DF45-89A2-E2247BA79176}"/>
              </a:ext>
            </a:extLst>
          </p:cNvPr>
          <p:cNvGraphicFramePr>
            <a:graphicFrameLocks noGrp="1"/>
          </p:cNvGraphicFramePr>
          <p:nvPr/>
        </p:nvGraphicFramePr>
        <p:xfrm>
          <a:off x="9597201" y="4539184"/>
          <a:ext cx="2237446" cy="863647"/>
        </p:xfrm>
        <a:graphic>
          <a:graphicData uri="http://schemas.openxmlformats.org/drawingml/2006/table">
            <a:tbl>
              <a:tblPr firstRow="1" bandRow="1"/>
              <a:tblGrid>
                <a:gridCol w="2237446">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orders_per_day</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7612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437883" y="2238375"/>
            <a:ext cx="11140224" cy="3998652"/>
          </a:xfrm>
        </p:spPr>
        <p:txBody>
          <a:bodyPr>
            <a:normAutofit fontScale="92500"/>
          </a:bodyPr>
          <a:lstStyle/>
          <a:p>
            <a:r>
              <a:rPr lang="en-US" dirty="0"/>
              <a:t>- Open “05 – Group by and </a:t>
            </a:r>
            <a:r>
              <a:rPr lang="en-US" dirty="0" err="1"/>
              <a:t>Summarize.Rmd</a:t>
            </a:r>
            <a:r>
              <a:rPr lang="en-US" dirty="0"/>
              <a:t>”</a:t>
            </a:r>
          </a:p>
          <a:p>
            <a:r>
              <a:rPr lang="en-US" dirty="0"/>
              <a:t>- Run the setup chunk</a:t>
            </a:r>
          </a:p>
          <a:p>
            <a:r>
              <a:rPr lang="en-US" dirty="0"/>
              <a:t>- Fill-in gaps to calculate: </a:t>
            </a:r>
          </a:p>
          <a:p>
            <a:r>
              <a:rPr lang="en-US" dirty="0"/>
              <a:t>  a) Mean count of orders per `</a:t>
            </a:r>
            <a:r>
              <a:rPr lang="en-US" dirty="0" err="1"/>
              <a:t>pan_day</a:t>
            </a:r>
            <a:r>
              <a:rPr lang="en-US" dirty="0"/>
              <a:t>`</a:t>
            </a:r>
          </a:p>
          <a:p>
            <a:r>
              <a:rPr lang="en-US" dirty="0"/>
              <a:t>  b) Mean count of orders per clinic</a:t>
            </a:r>
          </a:p>
        </p:txBody>
      </p:sp>
    </p:spTree>
    <p:extLst>
      <p:ext uri="{BB962C8B-B14F-4D97-AF65-F5344CB8AC3E}">
        <p14:creationId xmlns:p14="http://schemas.microsoft.com/office/powerpoint/2010/main" val="1878315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128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Output the last day</a:t>
            </a:r>
          </a:p>
        </p:txBody>
      </p:sp>
      <p:sp>
        <p:nvSpPr>
          <p:cNvPr id="4" name="Google Shape;131;p17">
            <a:extLst>
              <a:ext uri="{FF2B5EF4-FFF2-40B4-BE49-F238E27FC236}">
                <a16:creationId xmlns:a16="http://schemas.microsoft.com/office/drawing/2014/main" id="{9DECED63-7231-3E47-ACAD-32CE0AAD432F}"/>
              </a:ext>
            </a:extLst>
          </p:cNvPr>
          <p:cNvSpPr/>
          <p:nvPr/>
        </p:nvSpPr>
        <p:spPr>
          <a:xfrm>
            <a:off x="858695" y="2646680"/>
            <a:ext cx="10215705" cy="13309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a:t>	</a:t>
            </a:r>
            <a:r>
              <a:rPr lang="en-US" sz="3600" dirty="0" err="1"/>
              <a:t>covid_testing</a:t>
            </a:r>
            <a:r>
              <a:rPr lang="en-US" sz="3600" dirty="0"/>
              <a:t> |&gt;</a:t>
            </a:r>
          </a:p>
          <a:p>
            <a:r>
              <a:rPr lang="en-US" sz="3600" dirty="0"/>
              <a:t>  		summarize(</a:t>
            </a:r>
            <a:r>
              <a:rPr lang="en-US" sz="3600" dirty="0" err="1"/>
              <a:t>last_day</a:t>
            </a:r>
            <a:r>
              <a:rPr lang="en-US" sz="3600" dirty="0"/>
              <a:t> = last(</a:t>
            </a:r>
            <a:r>
              <a:rPr lang="en-US" sz="3600" dirty="0" err="1"/>
              <a:t>pan_day</a:t>
            </a:r>
            <a:r>
              <a:rPr lang="en-US" sz="3600" dirty="0"/>
              <a:t>))</a:t>
            </a:r>
            <a:endParaRPr sz="3600" dirty="0"/>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extLst>
              <p:ext uri="{D42A27DB-BD31-4B8C-83A1-F6EECF244321}">
                <p14:modId xmlns:p14="http://schemas.microsoft.com/office/powerpoint/2010/main" val="2554039046"/>
              </p:ext>
            </p:extLst>
          </p:nvPr>
        </p:nvGraphicFramePr>
        <p:xfrm>
          <a:off x="2083124" y="41554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6112192" y="44856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extLst>
              <p:ext uri="{D42A27DB-BD31-4B8C-83A1-F6EECF244321}">
                <p14:modId xmlns:p14="http://schemas.microsoft.com/office/powerpoint/2010/main" val="1830509825"/>
              </p:ext>
            </p:extLst>
          </p:nvPr>
        </p:nvGraphicFramePr>
        <p:xfrm>
          <a:off x="6838323" y="41554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last_day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709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Calculate the median turnaround time</a:t>
            </a:r>
          </a:p>
        </p:txBody>
      </p:sp>
      <p:sp>
        <p:nvSpPr>
          <p:cNvPr id="3" name="Slide Number Placeholder 2">
            <a:extLst>
              <a:ext uri="{FF2B5EF4-FFF2-40B4-BE49-F238E27FC236}">
                <a16:creationId xmlns:a16="http://schemas.microsoft.com/office/drawing/2014/main" id="{81FC8083-CF10-4348-B6E9-E66066B8CB5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
        <p:nvSpPr>
          <p:cNvPr id="4" name="Google Shape;131;p17">
            <a:extLst>
              <a:ext uri="{FF2B5EF4-FFF2-40B4-BE49-F238E27FC236}">
                <a16:creationId xmlns:a16="http://schemas.microsoft.com/office/drawing/2014/main" id="{9DECED63-7231-3E47-ACAD-32CE0AAD432F}"/>
              </a:ext>
            </a:extLst>
          </p:cNvPr>
          <p:cNvSpPr/>
          <p:nvPr/>
        </p:nvSpPr>
        <p:spPr>
          <a:xfrm>
            <a:off x="988147" y="2084832"/>
            <a:ext cx="10215705" cy="203058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err="1"/>
              <a:t>covid_testing</a:t>
            </a:r>
            <a:r>
              <a:rPr lang="en-US" sz="3600" dirty="0"/>
              <a:t> |&gt;</a:t>
            </a:r>
          </a:p>
          <a:p>
            <a:r>
              <a:rPr lang="en-US" sz="3600" dirty="0"/>
              <a:t>  mutate(</a:t>
            </a:r>
            <a:r>
              <a:rPr lang="en-US" sz="3600" dirty="0" err="1"/>
              <a:t>col_ver_tat</a:t>
            </a:r>
            <a:r>
              <a:rPr lang="en-US" sz="3600" dirty="0"/>
              <a:t> = </a:t>
            </a:r>
            <a:r>
              <a:rPr lang="en-US" sz="3600" dirty="0" err="1"/>
              <a:t>col_rec_tat</a:t>
            </a:r>
            <a:r>
              <a:rPr lang="en-US" sz="3600" dirty="0"/>
              <a:t> + </a:t>
            </a:r>
            <a:r>
              <a:rPr lang="en-US" sz="3600" dirty="0" err="1"/>
              <a:t>rec_ver_tat</a:t>
            </a:r>
            <a:r>
              <a:rPr lang="en-US" sz="3600" dirty="0"/>
              <a:t>) |&gt;</a:t>
            </a:r>
          </a:p>
          <a:p>
            <a:r>
              <a:rPr lang="en-US" sz="3600" dirty="0"/>
              <a:t>  summarize(</a:t>
            </a:r>
            <a:r>
              <a:rPr lang="en-US" sz="3600" dirty="0" err="1"/>
              <a:t>col_ver_tat_mean</a:t>
            </a:r>
            <a:r>
              <a:rPr lang="en-US" sz="3600" dirty="0"/>
              <a:t> = mean(</a:t>
            </a:r>
            <a:r>
              <a:rPr lang="en-US" sz="3600" dirty="0" err="1"/>
              <a:t>col_ver_tat</a:t>
            </a:r>
            <a:r>
              <a:rPr lang="en-US" sz="3600" dirty="0"/>
              <a:t>))</a:t>
            </a:r>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extLst>
              <p:ext uri="{D42A27DB-BD31-4B8C-83A1-F6EECF244321}">
                <p14:modId xmlns:p14="http://schemas.microsoft.com/office/powerpoint/2010/main" val="3237735893"/>
              </p:ext>
            </p:extLst>
          </p:nvPr>
        </p:nvGraphicFramePr>
        <p:xfrm>
          <a:off x="1991360" y="4320449"/>
          <a:ext cx="4145280" cy="2287415"/>
        </p:xfrm>
        <a:graphic>
          <a:graphicData uri="http://schemas.openxmlformats.org/drawingml/2006/table">
            <a:tbl>
              <a:tblPr firstRow="1" bandRow="1"/>
              <a:tblGrid>
                <a:gridCol w="1330960">
                  <a:extLst>
                    <a:ext uri="{9D8B030D-6E8A-4147-A177-3AD203B41FA5}">
                      <a16:colId xmlns:a16="http://schemas.microsoft.com/office/drawing/2014/main" val="20000"/>
                    </a:ext>
                  </a:extLst>
                </a:gridCol>
                <a:gridCol w="1264565">
                  <a:extLst>
                    <a:ext uri="{9D8B030D-6E8A-4147-A177-3AD203B41FA5}">
                      <a16:colId xmlns:a16="http://schemas.microsoft.com/office/drawing/2014/main" val="20001"/>
                    </a:ext>
                  </a:extLst>
                </a:gridCol>
                <a:gridCol w="1549755">
                  <a:extLst>
                    <a:ext uri="{9D8B030D-6E8A-4147-A177-3AD203B41FA5}">
                      <a16:colId xmlns:a16="http://schemas.microsoft.com/office/drawing/2014/main" val="2979810540"/>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col_ver_tat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6331585" y="5348195"/>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extLst>
              <p:ext uri="{D42A27DB-BD31-4B8C-83A1-F6EECF244321}">
                <p14:modId xmlns:p14="http://schemas.microsoft.com/office/powerpoint/2010/main" val="3631371861"/>
              </p:ext>
            </p:extLst>
          </p:nvPr>
        </p:nvGraphicFramePr>
        <p:xfrm>
          <a:off x="7000242" y="5017984"/>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col_ver_tat_mean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8.75</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0445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Calculate the 75</a:t>
            </a:r>
            <a:r>
              <a:rPr lang="en-US" baseline="30000" dirty="0"/>
              <a:t>th</a:t>
            </a:r>
            <a:r>
              <a:rPr lang="en-US" dirty="0"/>
              <a:t> percentile turnaround time</a:t>
            </a:r>
          </a:p>
        </p:txBody>
      </p:sp>
      <p:sp>
        <p:nvSpPr>
          <p:cNvPr id="3" name="Slide Number Placeholder 2">
            <a:extLst>
              <a:ext uri="{FF2B5EF4-FFF2-40B4-BE49-F238E27FC236}">
                <a16:creationId xmlns:a16="http://schemas.microsoft.com/office/drawing/2014/main" id="{81FC8083-CF10-4348-B6E9-E66066B8CB5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sp>
        <p:nvSpPr>
          <p:cNvPr id="4" name="Google Shape;131;p17">
            <a:extLst>
              <a:ext uri="{FF2B5EF4-FFF2-40B4-BE49-F238E27FC236}">
                <a16:creationId xmlns:a16="http://schemas.microsoft.com/office/drawing/2014/main" id="{9DECED63-7231-3E47-ACAD-32CE0AAD432F}"/>
              </a:ext>
            </a:extLst>
          </p:cNvPr>
          <p:cNvSpPr/>
          <p:nvPr/>
        </p:nvSpPr>
        <p:spPr>
          <a:xfrm>
            <a:off x="213360" y="2084832"/>
            <a:ext cx="11846561" cy="237277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a:t> </a:t>
            </a:r>
            <a:r>
              <a:rPr lang="en-US" sz="3600" dirty="0" err="1"/>
              <a:t>covid_testing</a:t>
            </a:r>
            <a:r>
              <a:rPr lang="en-US" sz="3600" dirty="0"/>
              <a:t> |&gt;</a:t>
            </a:r>
          </a:p>
          <a:p>
            <a:r>
              <a:rPr lang="en-US" sz="3600" dirty="0"/>
              <a:t>  mutate(</a:t>
            </a:r>
            <a:r>
              <a:rPr lang="en-US" sz="3600" dirty="0" err="1"/>
              <a:t>col_ver_tat</a:t>
            </a:r>
            <a:r>
              <a:rPr lang="en-US" sz="3600" dirty="0"/>
              <a:t> = </a:t>
            </a:r>
            <a:r>
              <a:rPr lang="en-US" sz="3600" dirty="0" err="1"/>
              <a:t>col_rec_tat</a:t>
            </a:r>
            <a:r>
              <a:rPr lang="en-US" sz="3600" dirty="0"/>
              <a:t> + </a:t>
            </a:r>
            <a:r>
              <a:rPr lang="en-US" sz="3600" dirty="0" err="1"/>
              <a:t>rec_ver_tat</a:t>
            </a:r>
            <a:r>
              <a:rPr lang="en-US" sz="3600" dirty="0"/>
              <a:t>) |&gt;</a:t>
            </a:r>
          </a:p>
          <a:p>
            <a:r>
              <a:rPr lang="en-US" sz="3600" dirty="0"/>
              <a:t>  summarize(</a:t>
            </a:r>
            <a:r>
              <a:rPr lang="en-US" sz="3600" dirty="0" err="1"/>
              <a:t>col_ver_tat_mean</a:t>
            </a:r>
            <a:r>
              <a:rPr lang="en-US" sz="3600" dirty="0"/>
              <a:t> = mean(</a:t>
            </a:r>
            <a:r>
              <a:rPr lang="en-US" sz="3600" dirty="0" err="1"/>
              <a:t>col_ver_tat</a:t>
            </a:r>
            <a:r>
              <a:rPr lang="en-US" sz="3600" dirty="0"/>
              <a:t>),</a:t>
            </a:r>
          </a:p>
          <a:p>
            <a:r>
              <a:rPr lang="en-US" sz="3600" dirty="0"/>
              <a:t>		    col_ver_75_pctile = quantile(</a:t>
            </a:r>
            <a:r>
              <a:rPr lang="en-US" sz="3600" dirty="0" err="1"/>
              <a:t>col_ver_tat</a:t>
            </a:r>
            <a:r>
              <a:rPr lang="en-US" sz="3600" dirty="0"/>
              <a:t>, 0.75)</a:t>
            </a:r>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nvGraphicFramePr>
        <p:xfrm>
          <a:off x="853440" y="4570585"/>
          <a:ext cx="4145280" cy="2287415"/>
        </p:xfrm>
        <a:graphic>
          <a:graphicData uri="http://schemas.openxmlformats.org/drawingml/2006/table">
            <a:tbl>
              <a:tblPr firstRow="1" bandRow="1"/>
              <a:tblGrid>
                <a:gridCol w="1330960">
                  <a:extLst>
                    <a:ext uri="{9D8B030D-6E8A-4147-A177-3AD203B41FA5}">
                      <a16:colId xmlns:a16="http://schemas.microsoft.com/office/drawing/2014/main" val="20000"/>
                    </a:ext>
                  </a:extLst>
                </a:gridCol>
                <a:gridCol w="1264565">
                  <a:extLst>
                    <a:ext uri="{9D8B030D-6E8A-4147-A177-3AD203B41FA5}">
                      <a16:colId xmlns:a16="http://schemas.microsoft.com/office/drawing/2014/main" val="20001"/>
                    </a:ext>
                  </a:extLst>
                </a:gridCol>
                <a:gridCol w="1549755">
                  <a:extLst>
                    <a:ext uri="{9D8B030D-6E8A-4147-A177-3AD203B41FA5}">
                      <a16:colId xmlns:a16="http://schemas.microsoft.com/office/drawing/2014/main" val="2979810540"/>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col_ver_tat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5193665" y="55983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nvGraphicFramePr>
        <p:xfrm>
          <a:off x="5862322" y="5268120"/>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col_ver_tat_mean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8.75</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3DB776D7-3AA5-4D4D-951C-713D3F97B3BF}"/>
              </a:ext>
            </a:extLst>
          </p:cNvPr>
          <p:cNvGraphicFramePr>
            <a:graphicFrameLocks noGrp="1"/>
          </p:cNvGraphicFramePr>
          <p:nvPr/>
        </p:nvGraphicFramePr>
        <p:xfrm>
          <a:off x="8595362" y="5268120"/>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col_ver_tat_mean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513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4B5B2A-6477-DF4A-B660-40EFD7CF4DF6}"/>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16</a:t>
            </a:fld>
            <a:endParaRPr lang="en-US">
              <a:solidFill>
                <a:prstClr val="black">
                  <a:lumMod val="95000"/>
                  <a:lumOff val="5000"/>
                </a:prstClr>
              </a:solidFill>
            </a:endParaRPr>
          </a:p>
        </p:txBody>
      </p:sp>
      <p:sp>
        <p:nvSpPr>
          <p:cNvPr id="3" name="Title 2">
            <a:extLst>
              <a:ext uri="{FF2B5EF4-FFF2-40B4-BE49-F238E27FC236}">
                <a16:creationId xmlns:a16="http://schemas.microsoft.com/office/drawing/2014/main" id="{5CD67772-ECC6-F54C-B5CD-41E993D1436D}"/>
              </a:ext>
            </a:extLst>
          </p:cNvPr>
          <p:cNvSpPr>
            <a:spLocks noGrp="1"/>
          </p:cNvSpPr>
          <p:nvPr>
            <p:ph type="title"/>
          </p:nvPr>
        </p:nvSpPr>
        <p:spPr/>
        <p:txBody>
          <a:bodyPr/>
          <a:lstStyle/>
          <a:p>
            <a:r>
              <a:rPr lang="en-US" dirty="0"/>
              <a:t>Your Turn #2</a:t>
            </a:r>
          </a:p>
        </p:txBody>
      </p:sp>
      <p:sp>
        <p:nvSpPr>
          <p:cNvPr id="4" name="Text Placeholder 3">
            <a:extLst>
              <a:ext uri="{FF2B5EF4-FFF2-40B4-BE49-F238E27FC236}">
                <a16:creationId xmlns:a16="http://schemas.microsoft.com/office/drawing/2014/main" id="{23248F5E-A834-234B-8422-C36E76965CA8}"/>
              </a:ext>
            </a:extLst>
          </p:cNvPr>
          <p:cNvSpPr>
            <a:spLocks noGrp="1"/>
          </p:cNvSpPr>
          <p:nvPr>
            <p:ph type="body" sz="quarter" idx="13"/>
          </p:nvPr>
        </p:nvSpPr>
        <p:spPr/>
        <p:txBody>
          <a:bodyPr/>
          <a:lstStyle/>
          <a:p>
            <a:r>
              <a:rPr lang="en-US" dirty="0"/>
              <a:t>For the </a:t>
            </a:r>
            <a:r>
              <a:rPr lang="en-US" dirty="0" err="1"/>
              <a:t>covid_testing</a:t>
            </a:r>
            <a:r>
              <a:rPr lang="en-US" dirty="0"/>
              <a:t> data frame, calculate both the median and the 95th percentile collect-to-verify turnaround time.</a:t>
            </a:r>
          </a:p>
        </p:txBody>
      </p:sp>
    </p:spTree>
    <p:extLst>
      <p:ext uri="{BB962C8B-B14F-4D97-AF65-F5344CB8AC3E}">
        <p14:creationId xmlns:p14="http://schemas.microsoft.com/office/powerpoint/2010/main" val="4121471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Pop Quiz</a:t>
            </a:r>
          </a:p>
        </p:txBody>
      </p:sp>
      <p:sp>
        <p:nvSpPr>
          <p:cNvPr id="7"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pPr marL="0" indent="0">
              <a:buNone/>
            </a:pPr>
            <a:r>
              <a:rPr lang="en-US" dirty="0"/>
              <a:t>How would you calculate the median number of orders per day?</a:t>
            </a:r>
          </a:p>
        </p:txBody>
      </p:sp>
      <p:pic>
        <p:nvPicPr>
          <p:cNvPr id="4" name="Picture 3"/>
          <p:cNvPicPr>
            <a:picLocks noChangeAspect="1"/>
          </p:cNvPicPr>
          <p:nvPr/>
        </p:nvPicPr>
        <p:blipFill>
          <a:blip r:embed="rId3"/>
          <a:stretch>
            <a:fillRect/>
          </a:stretch>
        </p:blipFill>
        <p:spPr>
          <a:xfrm>
            <a:off x="9398000" y="5194300"/>
            <a:ext cx="2692400" cy="1498600"/>
          </a:xfrm>
          <a:prstGeom prst="rect">
            <a:avLst/>
          </a:prstGeom>
        </p:spPr>
      </p:pic>
    </p:spTree>
    <p:extLst>
      <p:ext uri="{BB962C8B-B14F-4D97-AF65-F5344CB8AC3E}">
        <p14:creationId xmlns:p14="http://schemas.microsoft.com/office/powerpoint/2010/main" val="1093899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Grouping your data</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Goals</a:t>
            </a:r>
          </a:p>
          <a:p>
            <a:pPr marL="514350" indent="-514350">
              <a:buAutoNum type="arabicPeriod"/>
            </a:pPr>
            <a:r>
              <a:rPr lang="en-US" sz="3200" dirty="0"/>
              <a:t>Learn </a:t>
            </a:r>
            <a:r>
              <a:rPr lang="en-US" sz="3200" dirty="0" err="1"/>
              <a:t>dplyr</a:t>
            </a:r>
            <a:r>
              <a:rPr lang="en-US" sz="3200" dirty="0"/>
              <a:t> tools for grouping and summarizing data in R</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the summarize() function</a:t>
            </a:r>
          </a:p>
          <a:p>
            <a:pPr marL="457200" indent="-457200">
              <a:lnSpc>
                <a:spcPct val="100000"/>
              </a:lnSpc>
              <a:spcBef>
                <a:spcPts val="0"/>
              </a:spcBef>
              <a:spcAft>
                <a:spcPts val="0"/>
              </a:spcAft>
              <a:buClrTx/>
              <a:buSzTx/>
              <a:buFont typeface="+mj-lt"/>
              <a:buAutoNum type="arabicPeriod"/>
            </a:pPr>
            <a:r>
              <a:rPr lang="en-US" sz="3200" dirty="0"/>
              <a:t>Creates groupings of data using the </a:t>
            </a:r>
            <a:r>
              <a:rPr lang="en-US" sz="3200" dirty="0" err="1"/>
              <a:t>group_by</a:t>
            </a:r>
            <a:r>
              <a:rPr lang="en-US" sz="3200" dirty="0"/>
              <a:t>() function</a:t>
            </a:r>
          </a:p>
          <a:p>
            <a:pPr marL="457200" indent="-457200">
              <a:lnSpc>
                <a:spcPct val="100000"/>
              </a:lnSpc>
              <a:spcBef>
                <a:spcPts val="0"/>
              </a:spcBef>
              <a:spcAft>
                <a:spcPts val="0"/>
              </a:spcAft>
              <a:buClrTx/>
              <a:buSzTx/>
              <a:buFont typeface="+mj-lt"/>
              <a:buAutoNum type="arabicPeriod"/>
            </a:pPr>
            <a:r>
              <a:rPr lang="en-US" sz="3200" dirty="0"/>
              <a:t>Combine </a:t>
            </a:r>
            <a:r>
              <a:rPr lang="en-US" sz="3200" dirty="0" err="1"/>
              <a:t>group_by</a:t>
            </a:r>
            <a:r>
              <a:rPr lang="en-US" sz="3200" dirty="0"/>
              <a:t>() and summarize() functions to calculate summary statistics for groups of data</a:t>
            </a:r>
          </a:p>
        </p:txBody>
      </p:sp>
    </p:spTree>
    <p:extLst>
      <p:ext uri="{BB962C8B-B14F-4D97-AF65-F5344CB8AC3E}">
        <p14:creationId xmlns:p14="http://schemas.microsoft.com/office/powerpoint/2010/main" val="495534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41040" y="2796189"/>
            <a:ext cx="5516880" cy="126562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334875" y="285453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4630466" y="392470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4785563" y="481431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91840" y="2427522"/>
            <a:ext cx="5638800"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588875" y="2485865"/>
            <a:ext cx="518936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3195115" y="3927295"/>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3209863" y="4243796"/>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44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52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 |&gt; summarize()</a:t>
            </a:r>
            <a:endParaRPr lang="en-US" dirty="0">
              <a:solidFill>
                <a:schemeClr val="tx1"/>
              </a:solidFill>
            </a:endParaRPr>
          </a:p>
        </p:txBody>
      </p:sp>
    </p:spTree>
    <p:extLst>
      <p:ext uri="{BB962C8B-B14F-4D97-AF65-F5344CB8AC3E}">
        <p14:creationId xmlns:p14="http://schemas.microsoft.com/office/powerpoint/2010/main" val="2827583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4694963" y="758471"/>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0118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239272"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635946824"/>
              </p:ext>
            </p:extLst>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239272"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607393646"/>
              </p:ext>
            </p:extLst>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extLst>
              <p:ext uri="{D42A27DB-BD31-4B8C-83A1-F6EECF244321}">
                <p14:modId xmlns:p14="http://schemas.microsoft.com/office/powerpoint/2010/main" val="1430495055"/>
              </p:ext>
            </p:extLst>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#3</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541176" y="2390775"/>
            <a:ext cx="9181944" cy="3979545"/>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Calculate:</a:t>
            </a:r>
          </a:p>
          <a:p>
            <a:r>
              <a:rPr lang="en-US" dirty="0"/>
              <a:t>a) The median collect-to-verify turnaround time for each day</a:t>
            </a:r>
          </a:p>
          <a:p>
            <a:r>
              <a:rPr lang="en-US" dirty="0"/>
              <a:t>b) The median collect-to-verify turnaround time for each clinic/unit</a:t>
            </a:r>
          </a:p>
          <a:p>
            <a:r>
              <a:rPr lang="en-US" dirty="0"/>
              <a:t>c) The median number of orders per day</a:t>
            </a:r>
          </a:p>
        </p:txBody>
      </p:sp>
    </p:spTree>
    <p:extLst>
      <p:ext uri="{BB962C8B-B14F-4D97-AF65-F5344CB8AC3E}">
        <p14:creationId xmlns:p14="http://schemas.microsoft.com/office/powerpoint/2010/main" val="678860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0E44-AF77-DE4E-A330-010EE0BB8C80}"/>
              </a:ext>
            </a:extLst>
          </p:cNvPr>
          <p:cNvSpPr>
            <a:spLocks noGrp="1"/>
          </p:cNvSpPr>
          <p:nvPr>
            <p:ph type="title"/>
          </p:nvPr>
        </p:nvSpPr>
        <p:spPr/>
        <p:txBody>
          <a:bodyPr/>
          <a:lstStyle/>
          <a:p>
            <a:r>
              <a:rPr lang="en-US" dirty="0"/>
              <a:t>Calculate the 95th percentile of turnaround time</a:t>
            </a:r>
          </a:p>
        </p:txBody>
      </p:sp>
      <p:sp>
        <p:nvSpPr>
          <p:cNvPr id="4" name="Slide Number Placeholder 3">
            <a:extLst>
              <a:ext uri="{FF2B5EF4-FFF2-40B4-BE49-F238E27FC236}">
                <a16:creationId xmlns:a16="http://schemas.microsoft.com/office/drawing/2014/main" id="{501F79FB-CECF-3548-9ACB-D81EF9F797B9}"/>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28</a:t>
            </a:fld>
            <a:endParaRPr lang="en-US">
              <a:solidFill>
                <a:prstClr val="black">
                  <a:lumMod val="95000"/>
                  <a:lumOff val="5000"/>
                </a:prstClr>
              </a:solidFill>
            </a:endParaRPr>
          </a:p>
        </p:txBody>
      </p:sp>
      <p:sp>
        <p:nvSpPr>
          <p:cNvPr id="5" name="Google Shape;131;p17">
            <a:extLst>
              <a:ext uri="{FF2B5EF4-FFF2-40B4-BE49-F238E27FC236}">
                <a16:creationId xmlns:a16="http://schemas.microsoft.com/office/drawing/2014/main" id="{6CDCBB3D-2089-A34D-925B-6A6E366D74FA}"/>
              </a:ext>
            </a:extLst>
          </p:cNvPr>
          <p:cNvSpPr/>
          <p:nvPr/>
        </p:nvSpPr>
        <p:spPr>
          <a:xfrm>
            <a:off x="1156276" y="2591710"/>
            <a:ext cx="9943981" cy="120032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6" name="Rectangle 5">
            <a:extLst>
              <a:ext uri="{FF2B5EF4-FFF2-40B4-BE49-F238E27FC236}">
                <a16:creationId xmlns:a16="http://schemas.microsoft.com/office/drawing/2014/main" id="{FC879C7F-6157-0B4C-9E4E-88C9D9E914BF}"/>
              </a:ext>
            </a:extLst>
          </p:cNvPr>
          <p:cNvSpPr/>
          <p:nvPr/>
        </p:nvSpPr>
        <p:spPr>
          <a:xfrm>
            <a:off x="1156276" y="2591709"/>
            <a:ext cx="9943981" cy="120032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group_by</a:t>
            </a:r>
            <a:r>
              <a:rPr lang="en-US" sz="2400" dirty="0">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clinic_name</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a:solidFill>
                  <a:srgbClr val="538DD5"/>
                </a:solidFill>
                <a:latin typeface="Consolas" panose="020B0609020204030204" pitchFamily="49" charset="0"/>
                <a:ea typeface="Courier New"/>
                <a:cs typeface="Consolas" panose="020B0609020204030204" pitchFamily="49" charset="0"/>
                <a:sym typeface="Courier New"/>
              </a:rPr>
              <a:t>tat_95th_pctile = quantile(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rec_ver_tat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0.95)</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7" name="Table 6">
            <a:extLst>
              <a:ext uri="{FF2B5EF4-FFF2-40B4-BE49-F238E27FC236}">
                <a16:creationId xmlns:a16="http://schemas.microsoft.com/office/drawing/2014/main" id="{E3D98CB8-47C3-3B49-A975-27329AAD3EEC}"/>
              </a:ext>
            </a:extLst>
          </p:cNvPr>
          <p:cNvGraphicFramePr>
            <a:graphicFrameLocks noGrp="1"/>
          </p:cNvGraphicFramePr>
          <p:nvPr>
            <p:extLst>
              <p:ext uri="{D42A27DB-BD31-4B8C-83A1-F6EECF244321}">
                <p14:modId xmlns:p14="http://schemas.microsoft.com/office/powerpoint/2010/main" val="583524895"/>
              </p:ext>
            </p:extLst>
          </p:nvPr>
        </p:nvGraphicFramePr>
        <p:xfrm>
          <a:off x="882869" y="4358675"/>
          <a:ext cx="4754183" cy="2287415"/>
        </p:xfrm>
        <a:graphic>
          <a:graphicData uri="http://schemas.openxmlformats.org/drawingml/2006/table">
            <a:tbl>
              <a:tblPr firstRow="1" bandRow="1"/>
              <a:tblGrid>
                <a:gridCol w="1915520">
                  <a:extLst>
                    <a:ext uri="{9D8B030D-6E8A-4147-A177-3AD203B41FA5}">
                      <a16:colId xmlns:a16="http://schemas.microsoft.com/office/drawing/2014/main" val="20000"/>
                    </a:ext>
                  </a:extLst>
                </a:gridCol>
                <a:gridCol w="2838663">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clinic_name</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rec_ver_tat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inpatient ward a</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clinical lab</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err="1"/>
                        <a:t>picu</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emergency dept</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8" name="Google Shape;387;p40">
            <a:extLst>
              <a:ext uri="{FF2B5EF4-FFF2-40B4-BE49-F238E27FC236}">
                <a16:creationId xmlns:a16="http://schemas.microsoft.com/office/drawing/2014/main" id="{54CE5FA4-DC97-064A-92E1-0980390AE66F}"/>
              </a:ext>
            </a:extLst>
          </p:cNvPr>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9" name="Table 8">
            <a:extLst>
              <a:ext uri="{FF2B5EF4-FFF2-40B4-BE49-F238E27FC236}">
                <a16:creationId xmlns:a16="http://schemas.microsoft.com/office/drawing/2014/main" id="{13657626-F42D-3642-B842-57F5CC239FA0}"/>
              </a:ext>
            </a:extLst>
          </p:cNvPr>
          <p:cNvGraphicFramePr>
            <a:graphicFrameLocks noGrp="1"/>
          </p:cNvGraphicFramePr>
          <p:nvPr>
            <p:extLst>
              <p:ext uri="{D42A27DB-BD31-4B8C-83A1-F6EECF244321}">
                <p14:modId xmlns:p14="http://schemas.microsoft.com/office/powerpoint/2010/main" val="86609304"/>
              </p:ext>
            </p:extLst>
          </p:nvPr>
        </p:nvGraphicFramePr>
        <p:xfrm>
          <a:off x="8606339" y="4366576"/>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a:solidFill>
                            <a:schemeClr val="lt1"/>
                          </a:solidFill>
                        </a:rPr>
                        <a:t>tat_95</a:t>
                      </a:r>
                      <a:r>
                        <a:rPr lang="en-US" sz="2400" b="1" baseline="30000" dirty="0">
                          <a:solidFill>
                            <a:schemeClr val="lt1"/>
                          </a:solidFill>
                        </a:rPr>
                        <a:t>th</a:t>
                      </a:r>
                      <a:r>
                        <a:rPr lang="en-US" sz="2400" b="1" dirty="0">
                          <a:solidFill>
                            <a:schemeClr val="lt1"/>
                          </a:solidFill>
                        </a:rPr>
                        <a:t>_pctile</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graphicFrame>
        <p:nvGraphicFramePr>
          <p:cNvPr id="10" name="Table 9">
            <a:extLst>
              <a:ext uri="{FF2B5EF4-FFF2-40B4-BE49-F238E27FC236}">
                <a16:creationId xmlns:a16="http://schemas.microsoft.com/office/drawing/2014/main" id="{F5970735-9D1F-7C4F-BEA2-35F80D17049C}"/>
              </a:ext>
            </a:extLst>
          </p:cNvPr>
          <p:cNvGraphicFramePr>
            <a:graphicFrameLocks noGrp="1"/>
          </p:cNvGraphicFramePr>
          <p:nvPr>
            <p:extLst>
              <p:ext uri="{D42A27DB-BD31-4B8C-83A1-F6EECF244321}">
                <p14:modId xmlns:p14="http://schemas.microsoft.com/office/powerpoint/2010/main" val="4281787971"/>
              </p:ext>
            </p:extLst>
          </p:nvPr>
        </p:nvGraphicFramePr>
        <p:xfrm>
          <a:off x="6554947" y="4358675"/>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clinic_name</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clinical lab</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emergency dept</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inpatient ward a</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err="1">
                          <a:solidFill>
                            <a:srgbClr val="000000"/>
                          </a:solidFill>
                          <a:latin typeface="Arial"/>
                          <a:ea typeface="Arial"/>
                          <a:cs typeface="Arial"/>
                          <a:sym typeface="Arial"/>
                        </a:rPr>
                        <a:t>picu</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31432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B6684-8393-9743-9AC8-C20FCBA275D4}"/>
              </a:ext>
            </a:extLst>
          </p:cNvPr>
          <p:cNvSpPr>
            <a:spLocks noGrp="1"/>
          </p:cNvSpPr>
          <p:nvPr>
            <p:ph type="title"/>
          </p:nvPr>
        </p:nvSpPr>
        <p:spPr/>
        <p:txBody>
          <a:bodyPr/>
          <a:lstStyle/>
          <a:p>
            <a:r>
              <a:rPr lang="en-US" dirty="0"/>
              <a:t>Count tests per day, then visualize</a:t>
            </a:r>
          </a:p>
        </p:txBody>
      </p:sp>
      <p:sp>
        <p:nvSpPr>
          <p:cNvPr id="4" name="Slide Number Placeholder 3">
            <a:extLst>
              <a:ext uri="{FF2B5EF4-FFF2-40B4-BE49-F238E27FC236}">
                <a16:creationId xmlns:a16="http://schemas.microsoft.com/office/drawing/2014/main" id="{F147B268-91CA-A74E-8479-E2C13810924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29</a:t>
            </a:fld>
            <a:endParaRPr lang="en-US">
              <a:solidFill>
                <a:prstClr val="black">
                  <a:lumMod val="95000"/>
                  <a:lumOff val="5000"/>
                </a:prstClr>
              </a:solidFill>
            </a:endParaRPr>
          </a:p>
        </p:txBody>
      </p:sp>
      <p:sp>
        <p:nvSpPr>
          <p:cNvPr id="5" name="Google Shape;131;p17">
            <a:extLst>
              <a:ext uri="{FF2B5EF4-FFF2-40B4-BE49-F238E27FC236}">
                <a16:creationId xmlns:a16="http://schemas.microsoft.com/office/drawing/2014/main" id="{2FB27A9E-BC05-5D41-AB06-AF9208E553A4}"/>
              </a:ext>
            </a:extLst>
          </p:cNvPr>
          <p:cNvSpPr/>
          <p:nvPr/>
        </p:nvSpPr>
        <p:spPr>
          <a:xfrm>
            <a:off x="3626138" y="2465585"/>
            <a:ext cx="4588901" cy="120032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6" name="Rectangle 5">
            <a:extLst>
              <a:ext uri="{FF2B5EF4-FFF2-40B4-BE49-F238E27FC236}">
                <a16:creationId xmlns:a16="http://schemas.microsoft.com/office/drawing/2014/main" id="{E5007374-D121-0448-9FB6-F4DA7C0613AF}"/>
              </a:ext>
            </a:extLst>
          </p:cNvPr>
          <p:cNvSpPr/>
          <p:nvPr/>
        </p:nvSpPr>
        <p:spPr>
          <a:xfrm>
            <a:off x="3626138" y="2465584"/>
            <a:ext cx="4588901" cy="120032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tmp</a:t>
            </a:r>
            <a:r>
              <a:rPr lang="en-US" sz="2400" dirty="0">
                <a:latin typeface="Consolas" panose="020B0609020204030204" pitchFamily="49" charset="0"/>
                <a:ea typeface="Courier New"/>
                <a:cs typeface="Consolas" panose="020B0609020204030204" pitchFamily="49" charset="0"/>
                <a:sym typeface="Courier New"/>
              </a:rPr>
              <a:t> &lt;- </a:t>
            </a:r>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group_by</a:t>
            </a:r>
            <a:r>
              <a:rPr lang="en-US" sz="2400" dirty="0">
                <a:latin typeface="Consolas" panose="020B0609020204030204" pitchFamily="49" charset="0"/>
                <a:ea typeface="Courier New"/>
                <a:cs typeface="Consolas" panose="020B0609020204030204" pitchFamily="49" charset="0"/>
                <a:sym typeface="Courier New"/>
              </a:rPr>
              <a:t>(</a:t>
            </a:r>
            <a:r>
              <a:rPr lang="en-US" sz="2400" dirty="0" err="1">
                <a:latin typeface="Consolas" panose="020B0609020204030204" pitchFamily="49" charset="0"/>
                <a:ea typeface="Courier New"/>
                <a:cs typeface="Consolas" panose="020B0609020204030204" pitchFamily="49" charset="0"/>
                <a:sym typeface="Courier New"/>
              </a:rPr>
              <a:t>pan_day</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latin typeface="Consolas" panose="020B0609020204030204" pitchFamily="49" charset="0"/>
                <a:ea typeface="Courier New"/>
                <a:cs typeface="Consolas" panose="020B0609020204030204" pitchFamily="49" charset="0"/>
                <a:sym typeface="Courier New"/>
              </a:rPr>
              <a:t>n_tests</a:t>
            </a:r>
            <a:r>
              <a:rPr lang="en-US" sz="2400" dirty="0">
                <a:latin typeface="Consolas" panose="020B0609020204030204" pitchFamily="49" charset="0"/>
                <a:ea typeface="Courier New"/>
                <a:cs typeface="Consolas" panose="020B0609020204030204" pitchFamily="49" charset="0"/>
                <a:sym typeface="Courier New"/>
              </a:rPr>
              <a:t> = n())</a:t>
            </a:r>
            <a:endParaRPr lang="en-US" sz="1400" dirty="0"/>
          </a:p>
        </p:txBody>
      </p:sp>
      <p:sp>
        <p:nvSpPr>
          <p:cNvPr id="9" name="Google Shape;131;p17">
            <a:extLst>
              <a:ext uri="{FF2B5EF4-FFF2-40B4-BE49-F238E27FC236}">
                <a16:creationId xmlns:a16="http://schemas.microsoft.com/office/drawing/2014/main" id="{73DB281F-3A62-C449-85CD-CCBEF3958E96}"/>
              </a:ext>
            </a:extLst>
          </p:cNvPr>
          <p:cNvSpPr/>
          <p:nvPr/>
        </p:nvSpPr>
        <p:spPr>
          <a:xfrm>
            <a:off x="603676" y="4040268"/>
            <a:ext cx="10984645" cy="202419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0" name="Rectangle 9">
            <a:extLst>
              <a:ext uri="{FF2B5EF4-FFF2-40B4-BE49-F238E27FC236}">
                <a16:creationId xmlns:a16="http://schemas.microsoft.com/office/drawing/2014/main" id="{584D96CE-0990-1F44-ACC9-4FEC6305FE68}"/>
              </a:ext>
            </a:extLst>
          </p:cNvPr>
          <p:cNvSpPr/>
          <p:nvPr/>
        </p:nvSpPr>
        <p:spPr>
          <a:xfrm>
            <a:off x="603677" y="4082872"/>
            <a:ext cx="10984645" cy="1938992"/>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ggplot</a:t>
            </a:r>
            <a:r>
              <a:rPr lang="en-US" sz="2400" dirty="0">
                <a:latin typeface="Consolas" panose="020B0609020204030204" pitchFamily="49" charset="0"/>
                <a:ea typeface="Courier New"/>
                <a:cs typeface="Consolas" panose="020B0609020204030204" pitchFamily="49" charset="0"/>
                <a:sym typeface="Courier New"/>
              </a:rPr>
              <a:t>(data = </a:t>
            </a:r>
            <a:r>
              <a:rPr lang="en-US" sz="2400" dirty="0" err="1">
                <a:latin typeface="Consolas" panose="020B0609020204030204" pitchFamily="49" charset="0"/>
                <a:ea typeface="Courier New"/>
                <a:cs typeface="Consolas" panose="020B0609020204030204" pitchFamily="49" charset="0"/>
                <a:sym typeface="Courier New"/>
              </a:rPr>
              <a:t>tmp</a:t>
            </a:r>
            <a:r>
              <a:rPr lang="en-US" sz="2400" dirty="0">
                <a:latin typeface="Consolas" panose="020B0609020204030204" pitchFamily="49" charset="0"/>
                <a:ea typeface="Courier New"/>
                <a:cs typeface="Consolas" panose="020B0609020204030204" pitchFamily="49" charset="0"/>
                <a:sym typeface="Courier New"/>
              </a:rPr>
              <a:t>) +</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geom_point</a:t>
            </a:r>
            <a:r>
              <a:rPr lang="en-US" sz="2400" dirty="0">
                <a:latin typeface="Consolas" panose="020B0609020204030204" pitchFamily="49" charset="0"/>
                <a:ea typeface="Courier New"/>
                <a:cs typeface="Consolas" panose="020B0609020204030204" pitchFamily="49" charset="0"/>
                <a:sym typeface="Courier New"/>
              </a:rPr>
              <a:t>(</a:t>
            </a:r>
            <a:r>
              <a:rPr lang="en-US" sz="2400" dirty="0" err="1">
                <a:latin typeface="Consolas" panose="020B0609020204030204" pitchFamily="49" charset="0"/>
                <a:ea typeface="Courier New"/>
                <a:cs typeface="Consolas" panose="020B0609020204030204" pitchFamily="49" charset="0"/>
                <a:sym typeface="Courier New"/>
              </a:rPr>
              <a:t>aes</a:t>
            </a:r>
            <a:r>
              <a:rPr lang="en-US" sz="2400" dirty="0">
                <a:latin typeface="Consolas" panose="020B0609020204030204" pitchFamily="49" charset="0"/>
                <a:ea typeface="Courier New"/>
                <a:cs typeface="Consolas" panose="020B0609020204030204" pitchFamily="49" charset="0"/>
                <a:sym typeface="Courier New"/>
              </a:rPr>
              <a:t>(x = </a:t>
            </a:r>
            <a:r>
              <a:rPr lang="en-US" sz="2400" dirty="0" err="1">
                <a:latin typeface="Consolas" panose="020B0609020204030204" pitchFamily="49" charset="0"/>
                <a:ea typeface="Courier New"/>
                <a:cs typeface="Consolas" panose="020B0609020204030204" pitchFamily="49" charset="0"/>
                <a:sym typeface="Courier New"/>
              </a:rPr>
              <a:t>pan_day</a:t>
            </a:r>
            <a:r>
              <a:rPr lang="en-US" sz="2400" dirty="0">
                <a:latin typeface="Consolas" panose="020B0609020204030204" pitchFamily="49" charset="0"/>
                <a:ea typeface="Courier New"/>
                <a:cs typeface="Consolas" panose="020B0609020204030204" pitchFamily="49" charset="0"/>
                <a:sym typeface="Courier New"/>
              </a:rPr>
              <a:t>, y = </a:t>
            </a:r>
            <a:r>
              <a:rPr lang="en-US" sz="2400" dirty="0" err="1">
                <a:latin typeface="Consolas" panose="020B0609020204030204" pitchFamily="49" charset="0"/>
                <a:ea typeface="Courier New"/>
                <a:cs typeface="Consolas" panose="020B0609020204030204" pitchFamily="49" charset="0"/>
                <a:sym typeface="Courier New"/>
              </a:rPr>
              <a:t>n_tests</a:t>
            </a:r>
            <a:r>
              <a:rPr lang="en-US" sz="2400" dirty="0">
                <a:latin typeface="Consolas" panose="020B0609020204030204" pitchFamily="49" charset="0"/>
                <a:ea typeface="Courier New"/>
                <a:cs typeface="Consolas" panose="020B0609020204030204" pitchFamily="49" charset="0"/>
                <a:sym typeface="Courier New"/>
              </a:rPr>
              <a:t>)) +</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geom_smooth</a:t>
            </a:r>
            <a:r>
              <a:rPr lang="en-US" sz="2400" dirty="0">
                <a:latin typeface="Consolas" panose="020B0609020204030204" pitchFamily="49" charset="0"/>
                <a:ea typeface="Courier New"/>
                <a:cs typeface="Consolas" panose="020B0609020204030204" pitchFamily="49" charset="0"/>
                <a:sym typeface="Courier New"/>
              </a:rPr>
              <a:t>(</a:t>
            </a:r>
            <a:r>
              <a:rPr lang="en-US" sz="2400" dirty="0" err="1">
                <a:latin typeface="Consolas" panose="020B0609020204030204" pitchFamily="49" charset="0"/>
                <a:ea typeface="Courier New"/>
                <a:cs typeface="Consolas" panose="020B0609020204030204" pitchFamily="49" charset="0"/>
                <a:sym typeface="Courier New"/>
              </a:rPr>
              <a:t>aes</a:t>
            </a:r>
            <a:r>
              <a:rPr lang="en-US" sz="2400" dirty="0">
                <a:latin typeface="Consolas" panose="020B0609020204030204" pitchFamily="49" charset="0"/>
                <a:ea typeface="Courier New"/>
                <a:cs typeface="Consolas" panose="020B0609020204030204" pitchFamily="49" charset="0"/>
                <a:sym typeface="Courier New"/>
              </a:rPr>
              <a:t>(x = </a:t>
            </a:r>
            <a:r>
              <a:rPr lang="en-US" sz="2400" dirty="0" err="1">
                <a:latin typeface="Consolas" panose="020B0609020204030204" pitchFamily="49" charset="0"/>
                <a:ea typeface="Courier New"/>
                <a:cs typeface="Consolas" panose="020B0609020204030204" pitchFamily="49" charset="0"/>
                <a:sym typeface="Courier New"/>
              </a:rPr>
              <a:t>pan_day</a:t>
            </a:r>
            <a:r>
              <a:rPr lang="en-US" sz="2400" dirty="0">
                <a:latin typeface="Consolas" panose="020B0609020204030204" pitchFamily="49" charset="0"/>
                <a:ea typeface="Courier New"/>
                <a:cs typeface="Consolas" panose="020B0609020204030204" pitchFamily="49" charset="0"/>
                <a:sym typeface="Courier New"/>
              </a:rPr>
              <a:t>, y = </a:t>
            </a:r>
            <a:r>
              <a:rPr lang="en-US" sz="2400" dirty="0" err="1">
                <a:latin typeface="Consolas" panose="020B0609020204030204" pitchFamily="49" charset="0"/>
                <a:ea typeface="Courier New"/>
                <a:cs typeface="Consolas" panose="020B0609020204030204" pitchFamily="49" charset="0"/>
                <a:sym typeface="Courier New"/>
              </a:rPr>
              <a:t>n_tests</a:t>
            </a:r>
            <a:r>
              <a:rPr lang="en-US" sz="2400" dirty="0">
                <a:latin typeface="Consolas" panose="020B0609020204030204" pitchFamily="49" charset="0"/>
                <a:ea typeface="Courier New"/>
                <a:cs typeface="Consolas" panose="020B0609020204030204" pitchFamily="49" charset="0"/>
                <a:sym typeface="Courier New"/>
              </a:rPr>
              <a:t>), method = 'loess') +</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ylab</a:t>
            </a:r>
            <a:r>
              <a:rPr lang="en-US" sz="2400" dirty="0">
                <a:latin typeface="Consolas" panose="020B0609020204030204" pitchFamily="49" charset="0"/>
                <a:ea typeface="Courier New"/>
                <a:cs typeface="Consolas" panose="020B0609020204030204" pitchFamily="49" charset="0"/>
                <a:sym typeface="Courier New"/>
              </a:rPr>
              <a:t>("# of tests") +</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xlab</a:t>
            </a:r>
            <a:r>
              <a:rPr lang="en-US" sz="2400" dirty="0">
                <a:latin typeface="Consolas" panose="020B0609020204030204" pitchFamily="49" charset="0"/>
                <a:ea typeface="Courier New"/>
                <a:cs typeface="Consolas" panose="020B0609020204030204" pitchFamily="49" charset="0"/>
                <a:sym typeface="Courier New"/>
              </a:rPr>
              <a:t>("Pandemic day")</a:t>
            </a:r>
            <a:endParaRPr lang="en-US" sz="1400" dirty="0"/>
          </a:p>
        </p:txBody>
      </p:sp>
    </p:spTree>
    <p:extLst>
      <p:ext uri="{BB962C8B-B14F-4D97-AF65-F5344CB8AC3E}">
        <p14:creationId xmlns:p14="http://schemas.microsoft.com/office/powerpoint/2010/main" val="1791594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331326" y="4628543"/>
            <a:ext cx="1896753"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5303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8020209"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a:t>
            </a:r>
            <a:r>
              <a:rPr lang="en-US" sz="5400" dirty="0">
                <a:latin typeface="Consolas" panose="020B0609020204030204" pitchFamily="49" charset="0"/>
                <a:ea typeface="Courier New"/>
                <a:cs typeface="Consolas" panose="020B0609020204030204" pitchFamily="49" charset="0"/>
                <a:sym typeface="Courier New"/>
              </a:rPr>
              <a:t>|&gt;</a:t>
            </a:r>
            <a:r>
              <a:rPr lang="en-US" sz="5400" dirty="0">
                <a:latin typeface="+mj-lt"/>
                <a:sym typeface="Calibri"/>
              </a:rPr>
              <a:t> summarize(): Example</a:t>
            </a:r>
            <a:endParaRPr lang="en-US" sz="5400" dirty="0">
              <a:latin typeface="+mj-lt"/>
            </a:endParaRPr>
          </a:p>
        </p:txBody>
      </p:sp>
      <p:pic>
        <p:nvPicPr>
          <p:cNvPr id="3" name="Picture 2">
            <a:extLst>
              <a:ext uri="{FF2B5EF4-FFF2-40B4-BE49-F238E27FC236}">
                <a16:creationId xmlns:a16="http://schemas.microsoft.com/office/drawing/2014/main" id="{CFB5FE49-312E-2546-8858-C6FC577CCF18}"/>
              </a:ext>
            </a:extLst>
          </p:cNvPr>
          <p:cNvPicPr>
            <a:picLocks noChangeAspect="1"/>
          </p:cNvPicPr>
          <p:nvPr/>
        </p:nvPicPr>
        <p:blipFill>
          <a:blip r:embed="rId4"/>
          <a:stretch>
            <a:fillRect/>
          </a:stretch>
        </p:blipFill>
        <p:spPr>
          <a:xfrm>
            <a:off x="1611163" y="1741833"/>
            <a:ext cx="7938930" cy="4899454"/>
          </a:xfrm>
          <a:prstGeom prst="rect">
            <a:avLst/>
          </a:prstGeom>
        </p:spPr>
      </p:pic>
    </p:spTree>
    <p:extLst>
      <p:ext uri="{BB962C8B-B14F-4D97-AF65-F5344CB8AC3E}">
        <p14:creationId xmlns:p14="http://schemas.microsoft.com/office/powerpoint/2010/main" val="4192247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a:bodyPr>
          <a:lstStyle/>
          <a:p>
            <a:pPr marL="0" indent="0">
              <a:buNone/>
            </a:pPr>
            <a:r>
              <a:rPr lang="en-US" sz="3200" b="1" dirty="0"/>
              <a:t>Summarize() </a:t>
            </a:r>
            <a:r>
              <a:rPr lang="en-US" sz="3200" dirty="0"/>
              <a:t>is a function that enables us to calculate summaries of variables (columns).  </a:t>
            </a:r>
          </a:p>
          <a:p>
            <a:pPr marL="0" indent="0">
              <a:buNone/>
            </a:pPr>
            <a:r>
              <a:rPr lang="en-US" sz="3200" dirty="0"/>
              <a:t>Common summary activities include counting observations using </a:t>
            </a:r>
            <a:r>
              <a:rPr lang="en-US" sz="3200" b="1" dirty="0"/>
              <a:t>n()</a:t>
            </a:r>
            <a:r>
              <a:rPr lang="en-US" sz="3200" dirty="0"/>
              <a:t>, counting unique observations using </a:t>
            </a:r>
            <a:r>
              <a:rPr lang="en-US" sz="3200" b="1" dirty="0" err="1"/>
              <a:t>n_distinct</a:t>
            </a:r>
            <a:r>
              <a:rPr lang="en-US" sz="3200" b="1" dirty="0"/>
              <a:t>()</a:t>
            </a:r>
            <a:r>
              <a:rPr lang="en-US" sz="3200" dirty="0"/>
              <a:t>, and calculating means using </a:t>
            </a:r>
            <a:r>
              <a:rPr lang="en-US" sz="3200" b="1" dirty="0"/>
              <a:t>mean()</a:t>
            </a:r>
            <a:r>
              <a:rPr lang="en-US" sz="3200" dirty="0"/>
              <a:t>.</a:t>
            </a:r>
          </a:p>
          <a:p>
            <a:pPr marL="0" indent="0">
              <a:buNone/>
            </a:pPr>
            <a:r>
              <a:rPr lang="en-US" sz="3200" b="1" dirty="0" err="1"/>
              <a:t>Group_by</a:t>
            </a:r>
            <a:r>
              <a:rPr lang="en-US" sz="3200" b="1" dirty="0"/>
              <a:t>()</a:t>
            </a:r>
            <a:r>
              <a:rPr lang="en-US" sz="3200" dirty="0"/>
              <a:t> is a function that enables us to create subsets of data by a variable.  Data can also be grouped by multiple variables.</a:t>
            </a:r>
          </a:p>
          <a:p>
            <a:pPr marL="0" indent="0">
              <a:buNone/>
            </a:pPr>
            <a:r>
              <a:rPr lang="en-US" sz="3200" dirty="0"/>
              <a:t>Combining the </a:t>
            </a:r>
            <a:r>
              <a:rPr lang="en-US" sz="3200" b="1" dirty="0" err="1"/>
              <a:t>group_by</a:t>
            </a:r>
            <a:r>
              <a:rPr lang="en-US" sz="3200" b="1" dirty="0"/>
              <a:t>()</a:t>
            </a:r>
            <a:r>
              <a:rPr lang="en-US" sz="3200" dirty="0"/>
              <a:t> and </a:t>
            </a:r>
            <a:r>
              <a:rPr lang="en-US" sz="3200" b="1" dirty="0"/>
              <a:t>summarize()</a:t>
            </a:r>
            <a:r>
              <a:rPr lang="en-US" sz="3200" dirty="0"/>
              <a:t> functions is a powerful way to look at summarizations across groups.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489716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66D9F7-9C44-AA49-B3D0-BB47897423A0}"/>
              </a:ext>
            </a:extLst>
          </p:cNvPr>
          <p:cNvPicPr>
            <a:picLocks noChangeAspect="1"/>
          </p:cNvPicPr>
          <p:nvPr/>
        </p:nvPicPr>
        <p:blipFill>
          <a:blip r:embed="rId3"/>
          <a:stretch>
            <a:fillRect/>
          </a:stretch>
        </p:blipFill>
        <p:spPr>
          <a:xfrm>
            <a:off x="1780513" y="134714"/>
            <a:ext cx="8630973" cy="6588572"/>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Goals</a:t>
            </a:r>
          </a:p>
          <a:p>
            <a:pPr marL="514350" indent="-514350">
              <a:buAutoNum type="arabicPeriod"/>
            </a:pPr>
            <a:r>
              <a:rPr lang="en-US" sz="3200" dirty="0"/>
              <a:t>Learn </a:t>
            </a:r>
            <a:r>
              <a:rPr lang="en-US" sz="3200" dirty="0" err="1"/>
              <a:t>dplyr</a:t>
            </a:r>
            <a:r>
              <a:rPr lang="en-US" sz="3200" dirty="0"/>
              <a:t> tools for grouping and summarizing data in R</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the summarize() function</a:t>
            </a:r>
          </a:p>
          <a:p>
            <a:pPr marL="457200" indent="-457200">
              <a:lnSpc>
                <a:spcPct val="100000"/>
              </a:lnSpc>
              <a:spcBef>
                <a:spcPts val="0"/>
              </a:spcBef>
              <a:spcAft>
                <a:spcPts val="0"/>
              </a:spcAft>
              <a:buClrTx/>
              <a:buSzTx/>
              <a:buFont typeface="+mj-lt"/>
              <a:buAutoNum type="arabicPeriod"/>
            </a:pPr>
            <a:r>
              <a:rPr lang="en-US" sz="3200" dirty="0"/>
              <a:t>Creates groupings of data using the </a:t>
            </a:r>
            <a:r>
              <a:rPr lang="en-US" sz="3200" dirty="0" err="1"/>
              <a:t>group_by</a:t>
            </a:r>
            <a:r>
              <a:rPr lang="en-US" sz="3200" dirty="0"/>
              <a:t>() function</a:t>
            </a:r>
          </a:p>
          <a:p>
            <a:pPr marL="457200" indent="-457200">
              <a:lnSpc>
                <a:spcPct val="100000"/>
              </a:lnSpc>
              <a:spcBef>
                <a:spcPts val="0"/>
              </a:spcBef>
              <a:spcAft>
                <a:spcPts val="0"/>
              </a:spcAft>
              <a:buClrTx/>
              <a:buSzTx/>
              <a:buFont typeface="+mj-lt"/>
              <a:buAutoNum type="arabicPeriod"/>
            </a:pPr>
            <a:r>
              <a:rPr lang="en-US" sz="3200" dirty="0"/>
              <a:t>Combine </a:t>
            </a:r>
            <a:r>
              <a:rPr lang="en-US" sz="3200" dirty="0" err="1"/>
              <a:t>group_by</a:t>
            </a:r>
            <a:r>
              <a:rPr lang="en-US" sz="3200" dirty="0"/>
              <a:t>() and summarize() functions to calculate summary statistics for groups of data</a:t>
            </a:r>
          </a:p>
        </p:txBody>
      </p:sp>
    </p:spTree>
    <p:extLst>
      <p:ext uri="{BB962C8B-B14F-4D97-AF65-F5344CB8AC3E}">
        <p14:creationId xmlns:p14="http://schemas.microsoft.com/office/powerpoint/2010/main" val="1891877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Tests for Association</a:t>
            </a:r>
          </a:p>
        </p:txBody>
      </p:sp>
    </p:spTree>
    <p:extLst>
      <p:ext uri="{BB962C8B-B14F-4D97-AF65-F5344CB8AC3E}">
        <p14:creationId xmlns:p14="http://schemas.microsoft.com/office/powerpoint/2010/main" val="910853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Is there an association between insurance product and SARS-CoV-2 RT-PCR positivity?</a:t>
            </a:r>
          </a:p>
        </p:txBody>
      </p:sp>
      <p:pic>
        <p:nvPicPr>
          <p:cNvPr id="4" name="Picture 3">
            <a:extLst>
              <a:ext uri="{FF2B5EF4-FFF2-40B4-BE49-F238E27FC236}">
                <a16:creationId xmlns:a16="http://schemas.microsoft.com/office/drawing/2014/main" id="{B7C90D74-0EC6-1143-92CD-E994ACACFB8B}"/>
              </a:ext>
            </a:extLst>
          </p:cNvPr>
          <p:cNvPicPr>
            <a:picLocks noChangeAspect="1"/>
          </p:cNvPicPr>
          <p:nvPr/>
        </p:nvPicPr>
        <p:blipFill>
          <a:blip r:embed="rId3"/>
          <a:stretch>
            <a:fillRect/>
          </a:stretch>
        </p:blipFill>
        <p:spPr>
          <a:xfrm>
            <a:off x="1374921" y="1967888"/>
            <a:ext cx="9369279" cy="1845818"/>
          </a:xfrm>
          <a:prstGeom prst="rect">
            <a:avLst/>
          </a:prstGeom>
        </p:spPr>
      </p:pic>
      <p:grpSp>
        <p:nvGrpSpPr>
          <p:cNvPr id="8" name="Group 7">
            <a:extLst>
              <a:ext uri="{FF2B5EF4-FFF2-40B4-BE49-F238E27FC236}">
                <a16:creationId xmlns:a16="http://schemas.microsoft.com/office/drawing/2014/main" id="{02156E34-2CC0-CD43-AF90-401A2B8DFD27}"/>
              </a:ext>
            </a:extLst>
          </p:cNvPr>
          <p:cNvGrpSpPr/>
          <p:nvPr/>
        </p:nvGrpSpPr>
        <p:grpSpPr>
          <a:xfrm>
            <a:off x="2721693" y="4051980"/>
            <a:ext cx="6324941" cy="989259"/>
            <a:chOff x="815161" y="2339294"/>
            <a:chExt cx="6324941" cy="989259"/>
          </a:xfrm>
        </p:grpSpPr>
        <p:sp>
          <p:nvSpPr>
            <p:cNvPr id="6" name="Google Shape;131;p17">
              <a:extLst>
                <a:ext uri="{FF2B5EF4-FFF2-40B4-BE49-F238E27FC236}">
                  <a16:creationId xmlns:a16="http://schemas.microsoft.com/office/drawing/2014/main" id="{3620A4D8-185A-6C43-85B1-29B7B8339D07}"/>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7" name="Rectangle 6">
              <a:extLst>
                <a:ext uri="{FF2B5EF4-FFF2-40B4-BE49-F238E27FC236}">
                  <a16:creationId xmlns:a16="http://schemas.microsoft.com/office/drawing/2014/main" id="{A3E19936-CD92-9F47-A478-C17A36FAB8FE}"/>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solidFill>
                    <a:srgbClr val="538DD5"/>
                  </a:solidFill>
                  <a:latin typeface="Consolas" panose="020B0609020204030204" pitchFamily="49" charset="0"/>
                  <a:cs typeface="Consolas" panose="020B0609020204030204" pitchFamily="49" charset="0"/>
                </a:rPr>
                <a:t>simulate.p.value</a:t>
              </a:r>
              <a:r>
                <a:rPr lang="en-US" sz="2400" dirty="0">
                  <a:solidFill>
                    <a:srgbClr val="538DD5"/>
                  </a:solidFill>
                  <a:latin typeface="Consolas" panose="020B0609020204030204" pitchFamily="49" charset="0"/>
                  <a:cs typeface="Consolas" panose="020B0609020204030204" pitchFamily="49" charset="0"/>
                </a:rPr>
                <a:t> = T</a:t>
              </a:r>
              <a:r>
                <a:rPr lang="en-US" sz="2400" dirty="0">
                  <a:latin typeface="Consolas" panose="020B0609020204030204" pitchFamily="49" charset="0"/>
                  <a:cs typeface="Consolas" panose="020B0609020204030204" pitchFamily="49" charset="0"/>
                </a:rPr>
                <a:t>)</a:t>
              </a:r>
            </a:p>
          </p:txBody>
        </p:sp>
      </p:grpSp>
      <p:sp>
        <p:nvSpPr>
          <p:cNvPr id="9" name="Down Arrow 8">
            <a:extLst>
              <a:ext uri="{FF2B5EF4-FFF2-40B4-BE49-F238E27FC236}">
                <a16:creationId xmlns:a16="http://schemas.microsoft.com/office/drawing/2014/main" id="{0E7E4086-8313-2947-8467-8C36CC285DF7}"/>
              </a:ext>
            </a:extLst>
          </p:cNvPr>
          <p:cNvSpPr/>
          <p:nvPr/>
        </p:nvSpPr>
        <p:spPr>
          <a:xfrm>
            <a:off x="5357906" y="3541331"/>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294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38131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- 1</a:t>
            </a:r>
            <a:endParaRPr lang="en-US" dirty="0"/>
          </a:p>
        </p:txBody>
      </p:sp>
      <p:sp>
        <p:nvSpPr>
          <p:cNvPr id="14" name="Rectangle 13"/>
          <p:cNvSpPr/>
          <p:nvPr/>
        </p:nvSpPr>
        <p:spPr>
          <a:xfrm>
            <a:off x="896207" y="2439191"/>
            <a:ext cx="11025756" cy="2954655"/>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covid_testing_2 &lt;- </a:t>
            </a:r>
            <a:r>
              <a:rPr lang="en-US" dirty="0" err="1">
                <a:latin typeface="Consolas" panose="020B0609020204030204" pitchFamily="49" charset="0"/>
                <a:ea typeface="Courier New"/>
                <a:cs typeface="Consolas" panose="020B0609020204030204" pitchFamily="49" charset="0"/>
                <a:sym typeface="Courier New"/>
              </a:rPr>
              <a:t>covid_testing</a:t>
            </a:r>
            <a:r>
              <a:rPr lang="en-US" dirty="0">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cs typeface="Consolas" panose="020B0609020204030204" pitchFamily="49" charset="0"/>
              </a:rPr>
              <a:t>|&gt;</a:t>
            </a:r>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mutate(</a:t>
            </a:r>
            <a:r>
              <a:rPr lang="en-US" dirty="0" err="1">
                <a:latin typeface="Consolas" panose="020B0609020204030204" pitchFamily="49" charset="0"/>
                <a:ea typeface="Courier New"/>
                <a:cs typeface="Consolas" panose="020B0609020204030204" pitchFamily="49" charset="0"/>
                <a:sym typeface="Courier New"/>
              </a:rPr>
              <a:t>payor_group_fac</a:t>
            </a:r>
            <a:r>
              <a:rPr lang="en-US" dirty="0">
                <a:latin typeface="Consolas" panose="020B0609020204030204" pitchFamily="49" charset="0"/>
                <a:ea typeface="Courier New"/>
                <a:cs typeface="Consolas" panose="020B0609020204030204" pitchFamily="49" charset="0"/>
                <a:sym typeface="Courier New"/>
              </a:rPr>
              <a:t> = </a:t>
            </a:r>
            <a:r>
              <a:rPr lang="en-US" dirty="0" err="1">
                <a:solidFill>
                  <a:srgbClr val="0070C0"/>
                </a:solidFill>
                <a:latin typeface="Consolas" panose="020B0609020204030204" pitchFamily="49" charset="0"/>
                <a:ea typeface="Courier New"/>
                <a:cs typeface="Consolas" panose="020B0609020204030204" pitchFamily="49" charset="0"/>
                <a:sym typeface="Courier New"/>
              </a:rPr>
              <a:t>case_when</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is.na</a:t>
            </a:r>
            <a:r>
              <a:rPr lang="en-US" dirty="0">
                <a:solidFill>
                  <a:srgbClr val="0070C0"/>
                </a:solidFill>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"unassigned"</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%in% c("charity care",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"medical assistance",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"self pay",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"other")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"other"</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TRUE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92D050"/>
                </a:solidFill>
                <a:latin typeface="Consolas" panose="020B0609020204030204" pitchFamily="49" charset="0"/>
                <a:ea typeface="Courier New"/>
                <a:cs typeface="Consolas" panose="020B0609020204030204" pitchFamily="49" charset="0"/>
                <a:sym typeface="Courier New"/>
              </a:rPr>
              <a:t>payor_group</a:t>
            </a:r>
            <a:r>
              <a:rPr lang="en-US" dirty="0">
                <a:latin typeface="Consolas" panose="020B0609020204030204" pitchFamily="49" charset="0"/>
                <a:ea typeface="Courier New"/>
                <a:cs typeface="Consolas" panose="020B0609020204030204" pitchFamily="49" charset="0"/>
                <a:sym typeface="Courier New"/>
              </a:rPr>
              <a:t>)</a:t>
            </a:r>
          </a:p>
          <a:p>
            <a:r>
              <a:rPr lang="en-US" dirty="0">
                <a:latin typeface="Consolas" panose="020B0609020204030204" pitchFamily="49" charset="0"/>
                <a:ea typeface="Courier New"/>
                <a:cs typeface="Consolas" panose="020B0609020204030204" pitchFamily="49" charset="0"/>
                <a:sym typeface="Courier New"/>
              </a:rPr>
              <a:t>  ) </a:t>
            </a:r>
            <a:r>
              <a:rPr lang="en-US" dirty="0">
                <a:latin typeface="Consolas" panose="020B0609020204030204" pitchFamily="49" charset="0"/>
                <a:cs typeface="Consolas" panose="020B0609020204030204" pitchFamily="49" charset="0"/>
              </a:rPr>
              <a:t>|&gt;</a:t>
            </a:r>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filter(</a:t>
            </a:r>
            <a:r>
              <a:rPr lang="en-US" dirty="0">
                <a:solidFill>
                  <a:srgbClr val="0070C0"/>
                </a:solidFill>
                <a:latin typeface="Consolas" panose="020B0609020204030204" pitchFamily="49" charset="0"/>
                <a:ea typeface="Courier New"/>
                <a:cs typeface="Consolas" panose="020B0609020204030204" pitchFamily="49" charset="0"/>
                <a:sym typeface="Courier New"/>
              </a:rPr>
              <a:t>result %in% c("positive", "negative")</a:t>
            </a:r>
            <a:r>
              <a:rPr lang="en-US" dirty="0">
                <a:latin typeface="Consolas" panose="020B0609020204030204" pitchFamily="49" charset="0"/>
                <a:ea typeface="Courier New"/>
                <a:cs typeface="Consolas" panose="020B0609020204030204" pitchFamily="49" charset="0"/>
                <a:sym typeface="Courier New"/>
              </a:rPr>
              <a:t>)</a:t>
            </a:r>
          </a:p>
        </p:txBody>
      </p:sp>
      <p:sp>
        <p:nvSpPr>
          <p:cNvPr id="9" name="Google Shape;137;p17">
            <a:extLst>
              <a:ext uri="{FF2B5EF4-FFF2-40B4-BE49-F238E27FC236}">
                <a16:creationId xmlns:a16="http://schemas.microsoft.com/office/drawing/2014/main" id="{440D83EE-2B05-D34E-B646-1A63D1CC17D7}"/>
              </a:ext>
            </a:extLst>
          </p:cNvPr>
          <p:cNvSpPr/>
          <p:nvPr/>
        </p:nvSpPr>
        <p:spPr>
          <a:xfrm>
            <a:off x="6453528" y="1057835"/>
            <a:ext cx="2530995" cy="1079724"/>
          </a:xfrm>
          <a:prstGeom prst="wedgeRoundRectCallout">
            <a:avLst>
              <a:gd name="adj1" fmla="val -88461"/>
              <a:gd name="adj2" fmla="val 109704"/>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dirty="0"/>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6453528" y="1222828"/>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flexibly assigns values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8273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1000" fill="hold"/>
                                        <p:tgtEl>
                                          <p:spTgt spid="14">
                                            <p:txEl>
                                              <p:pRg st="9" end="9"/>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69315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- 2</a:t>
            </a:r>
            <a:endParaRPr lang="en-US" dirty="0"/>
          </a:p>
        </p:txBody>
      </p:sp>
      <p:sp>
        <p:nvSpPr>
          <p:cNvPr id="14" name="Rectangle 13"/>
          <p:cNvSpPr/>
          <p:nvPr/>
        </p:nvSpPr>
        <p:spPr>
          <a:xfrm>
            <a:off x="903189" y="2408669"/>
            <a:ext cx="11025756" cy="3231654"/>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 Generate counts</a:t>
            </a:r>
          </a:p>
          <a:p>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&lt;- covid_testing_2 </a:t>
            </a:r>
            <a:r>
              <a:rPr lang="en-US" dirty="0">
                <a:latin typeface="Consolas" panose="020B0609020204030204" pitchFamily="49" charset="0"/>
                <a:cs typeface="Consolas" panose="020B0609020204030204" pitchFamily="49" charset="0"/>
              </a:rPr>
              <a:t>|&gt;</a:t>
            </a:r>
            <a:r>
              <a:rPr lang="en-US" dirty="0">
                <a:latin typeface="Consolas" panose="020B0609020204030204" pitchFamily="49" charset="0"/>
                <a:ea typeface="Courier New"/>
                <a:cs typeface="Consolas" panose="020B0609020204030204" pitchFamily="49" charset="0"/>
                <a:sym typeface="Courier New"/>
              </a:rPr>
              <a:t> </a:t>
            </a:r>
          </a:p>
          <a:p>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group_by</a:t>
            </a:r>
            <a:r>
              <a:rPr lang="en-US" dirty="0">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payor_group_fac</a:t>
            </a:r>
            <a:r>
              <a:rPr lang="en-US" dirty="0">
                <a:solidFill>
                  <a:srgbClr val="0070C0"/>
                </a:solidFill>
                <a:latin typeface="Consolas" panose="020B0609020204030204" pitchFamily="49" charset="0"/>
                <a:ea typeface="Courier New"/>
                <a:cs typeface="Consolas" panose="020B0609020204030204" pitchFamily="49" charset="0"/>
                <a:sym typeface="Courier New"/>
              </a:rPr>
              <a:t>, result</a:t>
            </a:r>
            <a:r>
              <a:rPr lang="en-US" dirty="0">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cs typeface="Consolas" panose="020B0609020204030204" pitchFamily="49" charset="0"/>
              </a:rPr>
              <a:t>|&gt;</a:t>
            </a:r>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summarize(n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cs typeface="Consolas" panose="020B0609020204030204" pitchFamily="49" charset="0"/>
              </a:rPr>
              <a:t>|&gt;</a:t>
            </a:r>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ungroup</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tmp_table_tall</a:t>
            </a:r>
            <a:endParaRPr lang="en-US" dirty="0">
              <a:latin typeface="Consolas" panose="020B0609020204030204" pitchFamily="49" charset="0"/>
              <a:ea typeface="Courier New"/>
              <a:cs typeface="Consolas" panose="020B0609020204030204" pitchFamily="49" charset="0"/>
              <a:sym typeface="Courier New"/>
            </a:endParaRPr>
          </a:p>
          <a:p>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Pivot from tall to wide table</a:t>
            </a:r>
          </a:p>
          <a:p>
            <a:r>
              <a:rPr lang="en-US" dirty="0" err="1">
                <a:latin typeface="Consolas" panose="020B0609020204030204" pitchFamily="49" charset="0"/>
                <a:ea typeface="Courier New"/>
                <a:cs typeface="Consolas" panose="020B0609020204030204" pitchFamily="49" charset="0"/>
                <a:sym typeface="Courier New"/>
              </a:rPr>
              <a:t>tmp_table_wide</a:t>
            </a:r>
            <a:r>
              <a:rPr lang="en-US" dirty="0">
                <a:latin typeface="Consolas" panose="020B0609020204030204" pitchFamily="49" charset="0"/>
                <a:ea typeface="Courier New"/>
                <a:cs typeface="Consolas" panose="020B0609020204030204" pitchFamily="49" charset="0"/>
                <a:sym typeface="Courier New"/>
              </a:rPr>
              <a:t> &lt;- </a:t>
            </a:r>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cs typeface="Consolas" panose="020B0609020204030204" pitchFamily="49" charset="0"/>
              </a:rPr>
              <a:t>|&gt;</a:t>
            </a:r>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spread</a:t>
            </a:r>
            <a:r>
              <a:rPr lang="en-US" dirty="0">
                <a:latin typeface="Consolas" panose="020B0609020204030204" pitchFamily="49" charset="0"/>
                <a:ea typeface="Courier New"/>
                <a:cs typeface="Consolas" panose="020B0609020204030204" pitchFamily="49" charset="0"/>
                <a:sym typeface="Courier New"/>
              </a:rPr>
              <a:t>(key = </a:t>
            </a:r>
            <a:r>
              <a:rPr lang="en-US" dirty="0">
                <a:solidFill>
                  <a:srgbClr val="0070C0"/>
                </a:solidFill>
                <a:latin typeface="Consolas" panose="020B0609020204030204" pitchFamily="49" charset="0"/>
                <a:ea typeface="Courier New"/>
                <a:cs typeface="Consolas" panose="020B0609020204030204" pitchFamily="49" charset="0"/>
                <a:sym typeface="Courier New"/>
              </a:rPr>
              <a:t>"result"</a:t>
            </a:r>
            <a:r>
              <a:rPr lang="en-US" dirty="0">
                <a:latin typeface="Consolas" panose="020B0609020204030204" pitchFamily="49" charset="0"/>
                <a:ea typeface="Courier New"/>
                <a:cs typeface="Consolas" panose="020B0609020204030204" pitchFamily="49" charset="0"/>
                <a:sym typeface="Courier New"/>
              </a:rPr>
              <a:t>, value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tmp_table_wide</a:t>
            </a:r>
            <a:endParaRPr lang="en-US" dirty="0">
              <a:latin typeface="Consolas" panose="020B0609020204030204" pitchFamily="49" charset="0"/>
              <a:ea typeface="Courier New"/>
              <a:cs typeface="Consolas" panose="020B0609020204030204" pitchFamily="49" charset="0"/>
              <a:sym typeface="Courier New"/>
            </a:endParaRPr>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8025455" y="6568394"/>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
        <p:nvSpPr>
          <p:cNvPr id="11" name="Google Shape;137;p17">
            <a:extLst>
              <a:ext uri="{FF2B5EF4-FFF2-40B4-BE49-F238E27FC236}">
                <a16:creationId xmlns:a16="http://schemas.microsoft.com/office/drawing/2014/main" id="{177A4142-BEE0-9845-BFBC-074E2C57AC1C}"/>
              </a:ext>
            </a:extLst>
          </p:cNvPr>
          <p:cNvSpPr/>
          <p:nvPr/>
        </p:nvSpPr>
        <p:spPr>
          <a:xfrm>
            <a:off x="6653588" y="2869591"/>
            <a:ext cx="2530995" cy="717492"/>
          </a:xfrm>
          <a:prstGeom prst="wedgeRoundRectCallout">
            <a:avLst>
              <a:gd name="adj1" fmla="val -217389"/>
              <a:gd name="adj2" fmla="val 67223"/>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9" name="Google Shape;324;p34">
            <a:extLst>
              <a:ext uri="{FF2B5EF4-FFF2-40B4-BE49-F238E27FC236}">
                <a16:creationId xmlns:a16="http://schemas.microsoft.com/office/drawing/2014/main" id="{E92D2233-8594-5747-874D-3B83172E1A4F}"/>
              </a:ext>
            </a:extLst>
          </p:cNvPr>
          <p:cNvSpPr txBox="1"/>
          <p:nvPr/>
        </p:nvSpPr>
        <p:spPr>
          <a:xfrm>
            <a:off x="6653588" y="3015783"/>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Remove groupings</a:t>
            </a:r>
            <a:endParaRPr sz="2062" dirty="0">
              <a:solidFill>
                <a:schemeClr val="bg1"/>
              </a:solidFill>
              <a:latin typeface="Calibri"/>
              <a:ea typeface="Calibri"/>
              <a:cs typeface="Calibri"/>
              <a:sym typeface="Calibri"/>
            </a:endParaRPr>
          </a:p>
        </p:txBody>
      </p:sp>
      <p:sp>
        <p:nvSpPr>
          <p:cNvPr id="18" name="Google Shape;137;p17">
            <a:extLst>
              <a:ext uri="{FF2B5EF4-FFF2-40B4-BE49-F238E27FC236}">
                <a16:creationId xmlns:a16="http://schemas.microsoft.com/office/drawing/2014/main" id="{11F3DD86-17B8-344B-B6AE-65E1157126E1}"/>
              </a:ext>
            </a:extLst>
          </p:cNvPr>
          <p:cNvSpPr/>
          <p:nvPr/>
        </p:nvSpPr>
        <p:spPr>
          <a:xfrm>
            <a:off x="8025455" y="3800659"/>
            <a:ext cx="2530995" cy="937288"/>
          </a:xfrm>
          <a:prstGeom prst="wedgeRoundRectCallout">
            <a:avLst>
              <a:gd name="adj1" fmla="val -147258"/>
              <a:gd name="adj2" fmla="val 73359"/>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19" name="Google Shape;324;p34">
            <a:extLst>
              <a:ext uri="{FF2B5EF4-FFF2-40B4-BE49-F238E27FC236}">
                <a16:creationId xmlns:a16="http://schemas.microsoft.com/office/drawing/2014/main" id="{08F0CF15-AAD5-E64E-9164-011A897C6432}"/>
              </a:ext>
            </a:extLst>
          </p:cNvPr>
          <p:cNvSpPr txBox="1"/>
          <p:nvPr/>
        </p:nvSpPr>
        <p:spPr>
          <a:xfrm>
            <a:off x="8025455" y="3893064"/>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9215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8" grpId="0" animBg="1"/>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4796313" cy="923330"/>
          </a:xfrm>
          <a:prstGeom prst="rect">
            <a:avLst/>
          </a:prstGeom>
          <a:noFill/>
        </p:spPr>
        <p:txBody>
          <a:bodyPr wrap="none" rtlCol="0">
            <a:spAutoFit/>
          </a:bodyPr>
          <a:lstStyle/>
          <a:p>
            <a:r>
              <a:rPr lang="en-US" sz="5400" dirty="0">
                <a:latin typeface="+mj-lt"/>
                <a:sym typeface="Calibri"/>
              </a:rPr>
              <a:t>Testing for association</a:t>
            </a:r>
            <a:endParaRPr lang="en-US" dirty="0"/>
          </a:p>
        </p:txBody>
      </p:sp>
      <p:pic>
        <p:nvPicPr>
          <p:cNvPr id="5" name="Picture 4">
            <a:extLst>
              <a:ext uri="{FF2B5EF4-FFF2-40B4-BE49-F238E27FC236}">
                <a16:creationId xmlns:a16="http://schemas.microsoft.com/office/drawing/2014/main" id="{927E7C84-9D61-6849-8516-03462328C97D}"/>
              </a:ext>
            </a:extLst>
          </p:cNvPr>
          <p:cNvPicPr>
            <a:picLocks noChangeAspect="1"/>
          </p:cNvPicPr>
          <p:nvPr/>
        </p:nvPicPr>
        <p:blipFill>
          <a:blip r:embed="rId4"/>
          <a:stretch>
            <a:fillRect/>
          </a:stretch>
        </p:blipFill>
        <p:spPr>
          <a:xfrm>
            <a:off x="1150712" y="4998731"/>
            <a:ext cx="9128303" cy="1642556"/>
          </a:xfrm>
          <a:prstGeom prst="rect">
            <a:avLst/>
          </a:prstGeom>
        </p:spPr>
      </p:pic>
      <p:pic>
        <p:nvPicPr>
          <p:cNvPr id="6" name="Picture 5">
            <a:extLst>
              <a:ext uri="{FF2B5EF4-FFF2-40B4-BE49-F238E27FC236}">
                <a16:creationId xmlns:a16="http://schemas.microsoft.com/office/drawing/2014/main" id="{069861C1-7235-E84C-8786-6B18D8E799CA}"/>
              </a:ext>
            </a:extLst>
          </p:cNvPr>
          <p:cNvPicPr>
            <a:picLocks noChangeAspect="1"/>
          </p:cNvPicPr>
          <p:nvPr/>
        </p:nvPicPr>
        <p:blipFill>
          <a:blip r:embed="rId5"/>
          <a:stretch>
            <a:fillRect/>
          </a:stretch>
        </p:blipFill>
        <p:spPr>
          <a:xfrm>
            <a:off x="1279387" y="1619516"/>
            <a:ext cx="9369279" cy="1845818"/>
          </a:xfrm>
          <a:prstGeom prst="rect">
            <a:avLst/>
          </a:prstGeom>
        </p:spPr>
      </p:pic>
      <p:grpSp>
        <p:nvGrpSpPr>
          <p:cNvPr id="7" name="Group 6">
            <a:extLst>
              <a:ext uri="{FF2B5EF4-FFF2-40B4-BE49-F238E27FC236}">
                <a16:creationId xmlns:a16="http://schemas.microsoft.com/office/drawing/2014/main" id="{2A5F4EA9-0593-7D43-8FE4-6E12B8029950}"/>
              </a:ext>
            </a:extLst>
          </p:cNvPr>
          <p:cNvGrpSpPr/>
          <p:nvPr/>
        </p:nvGrpSpPr>
        <p:grpSpPr>
          <a:xfrm>
            <a:off x="2626159" y="3703608"/>
            <a:ext cx="6324941" cy="989259"/>
            <a:chOff x="815161" y="2339294"/>
            <a:chExt cx="6324941" cy="989259"/>
          </a:xfrm>
        </p:grpSpPr>
        <p:sp>
          <p:nvSpPr>
            <p:cNvPr id="8" name="Google Shape;131;p17">
              <a:extLst>
                <a:ext uri="{FF2B5EF4-FFF2-40B4-BE49-F238E27FC236}">
                  <a16:creationId xmlns:a16="http://schemas.microsoft.com/office/drawing/2014/main" id="{3B391819-F236-D941-AC52-52A9D166925A}"/>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9" name="Rectangle 8">
              <a:extLst>
                <a:ext uri="{FF2B5EF4-FFF2-40B4-BE49-F238E27FC236}">
                  <a16:creationId xmlns:a16="http://schemas.microsoft.com/office/drawing/2014/main" id="{5FF16DA6-BCCE-4440-8103-ED185139A9E0}"/>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simulate.p.value</a:t>
              </a:r>
              <a:r>
                <a:rPr lang="en-US" sz="2400" dirty="0">
                  <a:latin typeface="Consolas" panose="020B0609020204030204" pitchFamily="49" charset="0"/>
                  <a:cs typeface="Consolas" panose="020B0609020204030204" pitchFamily="49" charset="0"/>
                </a:rPr>
                <a:t> = </a:t>
              </a:r>
              <a:r>
                <a:rPr lang="en-US" sz="2400" dirty="0">
                  <a:solidFill>
                    <a:srgbClr val="0070C0"/>
                  </a:solidFill>
                  <a:latin typeface="Consolas" panose="020B0609020204030204" pitchFamily="49" charset="0"/>
                  <a:cs typeface="Consolas" panose="020B0609020204030204" pitchFamily="49" charset="0"/>
                </a:rPr>
                <a:t>T</a:t>
              </a:r>
              <a:r>
                <a:rPr lang="en-US" sz="2400" dirty="0">
                  <a:latin typeface="Consolas" panose="020B0609020204030204" pitchFamily="49" charset="0"/>
                  <a:cs typeface="Consolas" panose="020B0609020204030204" pitchFamily="49" charset="0"/>
                </a:rPr>
                <a:t>)</a:t>
              </a:r>
            </a:p>
          </p:txBody>
        </p:sp>
      </p:grpSp>
      <p:sp>
        <p:nvSpPr>
          <p:cNvPr id="10" name="Down Arrow 9">
            <a:extLst>
              <a:ext uri="{FF2B5EF4-FFF2-40B4-BE49-F238E27FC236}">
                <a16:creationId xmlns:a16="http://schemas.microsoft.com/office/drawing/2014/main" id="{7AA447BC-D87F-734C-97F9-1D5A3065DB83}"/>
              </a:ext>
            </a:extLst>
          </p:cNvPr>
          <p:cNvSpPr/>
          <p:nvPr/>
        </p:nvSpPr>
        <p:spPr>
          <a:xfrm>
            <a:off x="5262372" y="3192959"/>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A531149F-5438-724B-942C-83391012FF59}"/>
              </a:ext>
            </a:extLst>
          </p:cNvPr>
          <p:cNvSpPr/>
          <p:nvPr/>
        </p:nvSpPr>
        <p:spPr>
          <a:xfrm>
            <a:off x="5262372" y="4823634"/>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26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Summarize the data set</a:t>
            </a:r>
          </a:p>
        </p:txBody>
      </p:sp>
    </p:spTree>
    <p:extLst>
      <p:ext uri="{BB962C8B-B14F-4D97-AF65-F5344CB8AC3E}">
        <p14:creationId xmlns:p14="http://schemas.microsoft.com/office/powerpoint/2010/main" val="859458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Regression Modeling</a:t>
            </a:r>
          </a:p>
        </p:txBody>
      </p:sp>
    </p:spTree>
    <p:extLst>
      <p:ext uri="{BB962C8B-B14F-4D97-AF65-F5344CB8AC3E}">
        <p14:creationId xmlns:p14="http://schemas.microsoft.com/office/powerpoint/2010/main" val="2054886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6" name="TextBox 25"/>
          <p:cNvSpPr txBox="1"/>
          <p:nvPr/>
        </p:nvSpPr>
        <p:spPr>
          <a:xfrm>
            <a:off x="815160" y="763285"/>
            <a:ext cx="11113785" cy="1077218"/>
          </a:xfrm>
          <a:prstGeom prst="rect">
            <a:avLst/>
          </a:prstGeom>
          <a:noFill/>
        </p:spPr>
        <p:txBody>
          <a:bodyPr wrap="square" rtlCol="0">
            <a:spAutoFit/>
          </a:bodyPr>
          <a:lstStyle/>
          <a:p>
            <a:r>
              <a:rPr lang="en-US" sz="3200" dirty="0"/>
              <a:t>Q: Is the association between test positivity and a government insurance product explained by the age of the patient?</a:t>
            </a:r>
          </a:p>
        </p:txBody>
      </p:sp>
      <p:sp>
        <p:nvSpPr>
          <p:cNvPr id="5" name="Google Shape;131;p17">
            <a:extLst>
              <a:ext uri="{FF2B5EF4-FFF2-40B4-BE49-F238E27FC236}">
                <a16:creationId xmlns:a16="http://schemas.microsoft.com/office/drawing/2014/main" id="{62A08D83-6DC9-5242-B099-38A1D29722E6}"/>
              </a:ext>
            </a:extLst>
          </p:cNvPr>
          <p:cNvSpPr/>
          <p:nvPr/>
        </p:nvSpPr>
        <p:spPr>
          <a:xfrm>
            <a:off x="276045" y="1804008"/>
            <a:ext cx="11833346" cy="493862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 name="Rectangle 1">
            <a:extLst>
              <a:ext uri="{FF2B5EF4-FFF2-40B4-BE49-F238E27FC236}">
                <a16:creationId xmlns:a16="http://schemas.microsoft.com/office/drawing/2014/main" id="{B9721521-FB17-A34F-A2F9-AF8D3DC7661F}"/>
              </a:ext>
            </a:extLst>
          </p:cNvPr>
          <p:cNvSpPr/>
          <p:nvPr/>
        </p:nvSpPr>
        <p:spPr>
          <a:xfrm>
            <a:off x="381165" y="1804008"/>
            <a:ext cx="11920264" cy="4524315"/>
          </a:xfrm>
          <a:prstGeom prst="rect">
            <a:avLst/>
          </a:prstGeom>
        </p:spPr>
        <p:txBody>
          <a:bodyPr wrap="square">
            <a:spAutoFit/>
          </a:bodyPr>
          <a:lstStyle/>
          <a:p>
            <a:r>
              <a:rPr lang="en-US" sz="2400" dirty="0" err="1">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&lt;- covid_testing_2 |&gt;</a:t>
            </a:r>
          </a:p>
          <a:p>
            <a:r>
              <a:rPr lang="en-US" sz="2400" dirty="0">
                <a:latin typeface="Consolas" panose="020B0609020204030204" pitchFamily="49" charset="0"/>
                <a:cs typeface="Consolas" panose="020B0609020204030204" pitchFamily="49" charset="0"/>
              </a:rPr>
              <a:t>  filter(</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%in% c("commercial", "government")) |&gt;</a:t>
            </a:r>
          </a:p>
          <a:p>
            <a:r>
              <a:rPr lang="en-US" sz="2400" dirty="0">
                <a:latin typeface="Consolas" panose="020B0609020204030204" pitchFamily="49" charset="0"/>
                <a:cs typeface="Consolas" panose="020B0609020204030204" pitchFamily="49" charset="0"/>
              </a:rPr>
              <a:t>  mutate(</a:t>
            </a:r>
            <a:r>
              <a:rPr lang="en-US" sz="2400" dirty="0" err="1">
                <a:latin typeface="Consolas" panose="020B0609020204030204" pitchFamily="49" charset="0"/>
                <a:cs typeface="Consolas" panose="020B0609020204030204" pitchFamily="49" charset="0"/>
              </a:rPr>
              <a:t>result_fac</a:t>
            </a:r>
            <a:r>
              <a:rPr lang="en-US" sz="2400" dirty="0">
                <a:latin typeface="Consolas" panose="020B0609020204030204" pitchFamily="49" charset="0"/>
                <a:cs typeface="Consolas" panose="020B0609020204030204" pitchFamily="49" charset="0"/>
              </a:rPr>
              <a:t> = factor(result, </a:t>
            </a:r>
          </a:p>
          <a:p>
            <a:r>
              <a:rPr lang="en-US" sz="2400" dirty="0">
                <a:latin typeface="Consolas" panose="020B0609020204030204" pitchFamily="49" charset="0"/>
                <a:cs typeface="Consolas" panose="020B0609020204030204" pitchFamily="49" charset="0"/>
              </a:rPr>
              <a:t>                             levels=c("negative", "positive"), </a:t>
            </a:r>
          </a:p>
          <a:p>
            <a:r>
              <a:rPr lang="en-US" sz="2400" dirty="0">
                <a:latin typeface="Consolas" panose="020B0609020204030204" pitchFamily="49" charset="0"/>
                <a:cs typeface="Consolas" panose="020B0609020204030204" pitchFamily="49" charset="0"/>
              </a:rPr>
              <a:t>                             ordered=T),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 (</a:t>
            </a:r>
            <a:r>
              <a:rPr lang="en-US" sz="2400" dirty="0" err="1">
                <a:latin typeface="Consolas" panose="020B0609020204030204" pitchFamily="49" charset="0"/>
                <a:cs typeface="Consolas" panose="020B0609020204030204" pitchFamily="49" charset="0"/>
              </a:rPr>
              <a:t>payor_group</a:t>
            </a:r>
            <a:r>
              <a:rPr lang="en-US" sz="2400" dirty="0">
                <a:latin typeface="Consolas" panose="020B0609020204030204" pitchFamily="49" charset="0"/>
                <a:cs typeface="Consolas" panose="020B0609020204030204" pitchFamily="49" charset="0"/>
              </a:rPr>
              <a:t> == "government"))</a:t>
            </a:r>
          </a:p>
          <a:p>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&lt;- </a:t>
            </a:r>
            <a:r>
              <a:rPr lang="en-US" sz="2400" dirty="0" err="1">
                <a:latin typeface="Consolas" panose="020B0609020204030204" pitchFamily="49" charset="0"/>
                <a:cs typeface="Consolas" panose="020B0609020204030204" pitchFamily="49" charset="0"/>
              </a:rPr>
              <a:t>glm</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result_fac</a:t>
            </a:r>
            <a:r>
              <a:rPr lang="en-US" sz="2400" dirty="0">
                <a:latin typeface="Consolas" panose="020B0609020204030204" pitchFamily="49" charset="0"/>
                <a:cs typeface="Consolas" panose="020B0609020204030204" pitchFamily="49" charset="0"/>
              </a:rPr>
              <a:t> ~ </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 age,  	# model formula</a:t>
            </a:r>
          </a:p>
          <a:p>
            <a:r>
              <a:rPr lang="en-US" sz="2400" dirty="0">
                <a:latin typeface="Consolas" panose="020B0609020204030204" pitchFamily="49" charset="0"/>
                <a:cs typeface="Consolas" panose="020B0609020204030204" pitchFamily="49" charset="0"/>
              </a:rPr>
              <a:t>               data = </a:t>
            </a:r>
            <a:r>
              <a:rPr lang="en-US" sz="2400" dirty="0" err="1">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 dataset</a:t>
            </a:r>
          </a:p>
          <a:p>
            <a:r>
              <a:rPr lang="en-US" sz="2400" dirty="0">
                <a:latin typeface="Consolas" panose="020B0609020204030204" pitchFamily="49" charset="0"/>
                <a:cs typeface="Consolas" panose="020B0609020204030204" pitchFamily="49" charset="0"/>
              </a:rPr>
              <a:t>               family = "binomial"                    	# type of model</a:t>
            </a:r>
          </a:p>
          <a:p>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summary(</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exp(coefficients(</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 odds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145679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6D3D-79AD-7B4F-9A30-4604506D3906}"/>
              </a:ext>
            </a:extLst>
          </p:cNvPr>
          <p:cNvSpPr>
            <a:spLocks noGrp="1"/>
          </p:cNvSpPr>
          <p:nvPr>
            <p:ph type="title"/>
          </p:nvPr>
        </p:nvSpPr>
        <p:spPr/>
        <p:txBody>
          <a:bodyPr/>
          <a:lstStyle/>
          <a:p>
            <a:r>
              <a:rPr lang="en-US" dirty="0"/>
              <a:t>Output for logistic regression</a:t>
            </a:r>
          </a:p>
        </p:txBody>
      </p:sp>
      <p:sp>
        <p:nvSpPr>
          <p:cNvPr id="4" name="Slide Number Placeholder 3">
            <a:extLst>
              <a:ext uri="{FF2B5EF4-FFF2-40B4-BE49-F238E27FC236}">
                <a16:creationId xmlns:a16="http://schemas.microsoft.com/office/drawing/2014/main" id="{580B7A99-4321-A748-86CB-820955DFC6FE}"/>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42</a:t>
            </a:fld>
            <a:endParaRPr lang="en-US">
              <a:solidFill>
                <a:prstClr val="black">
                  <a:lumMod val="95000"/>
                  <a:lumOff val="5000"/>
                </a:prstClr>
              </a:solidFill>
            </a:endParaRPr>
          </a:p>
        </p:txBody>
      </p:sp>
      <p:pic>
        <p:nvPicPr>
          <p:cNvPr id="6" name="Picture 5">
            <a:extLst>
              <a:ext uri="{FF2B5EF4-FFF2-40B4-BE49-F238E27FC236}">
                <a16:creationId xmlns:a16="http://schemas.microsoft.com/office/drawing/2014/main" id="{BE304751-8169-3446-81C4-A68B9A65CF3D}"/>
              </a:ext>
            </a:extLst>
          </p:cNvPr>
          <p:cNvPicPr>
            <a:picLocks noChangeAspect="1"/>
          </p:cNvPicPr>
          <p:nvPr/>
        </p:nvPicPr>
        <p:blipFill>
          <a:blip r:embed="rId3"/>
          <a:stretch>
            <a:fillRect/>
          </a:stretch>
        </p:blipFill>
        <p:spPr>
          <a:xfrm>
            <a:off x="3383010" y="2024997"/>
            <a:ext cx="5425979" cy="4720027"/>
          </a:xfrm>
          <a:prstGeom prst="rect">
            <a:avLst/>
          </a:prstGeom>
        </p:spPr>
      </p:pic>
      <p:sp>
        <p:nvSpPr>
          <p:cNvPr id="7" name="Google Shape;137;p17">
            <a:extLst>
              <a:ext uri="{FF2B5EF4-FFF2-40B4-BE49-F238E27FC236}">
                <a16:creationId xmlns:a16="http://schemas.microsoft.com/office/drawing/2014/main" id="{0EE0A6ED-CD5A-AA42-98CE-D789974E5D15}"/>
              </a:ext>
            </a:extLst>
          </p:cNvPr>
          <p:cNvSpPr/>
          <p:nvPr/>
        </p:nvSpPr>
        <p:spPr>
          <a:xfrm>
            <a:off x="8636876" y="5116741"/>
            <a:ext cx="2530995" cy="937288"/>
          </a:xfrm>
          <a:prstGeom prst="wedgeRoundRectCallout">
            <a:avLst>
              <a:gd name="adj1" fmla="val -135778"/>
              <a:gd name="adj2" fmla="val 86124"/>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8" name="Google Shape;324;p34">
            <a:extLst>
              <a:ext uri="{FF2B5EF4-FFF2-40B4-BE49-F238E27FC236}">
                <a16:creationId xmlns:a16="http://schemas.microsoft.com/office/drawing/2014/main" id="{7E5CD93E-5F96-6647-8A13-CC57D45EB2F5}"/>
              </a:ext>
            </a:extLst>
          </p:cNvPr>
          <p:cNvSpPr txBox="1"/>
          <p:nvPr/>
        </p:nvSpPr>
        <p:spPr>
          <a:xfrm>
            <a:off x="8636876" y="5218132"/>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Odds for Payor Group and Age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06215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How many tests are ordered per day?</a:t>
            </a:r>
          </a:p>
        </p:txBody>
      </p:sp>
      <p:pic>
        <p:nvPicPr>
          <p:cNvPr id="5" name="Picture 4">
            <a:extLst>
              <a:ext uri="{FF2B5EF4-FFF2-40B4-BE49-F238E27FC236}">
                <a16:creationId xmlns:a16="http://schemas.microsoft.com/office/drawing/2014/main" id="{24B29C54-CBA0-6E4A-B948-C5E87E65A55A}"/>
              </a:ext>
            </a:extLst>
          </p:cNvPr>
          <p:cNvPicPr>
            <a:picLocks noChangeAspect="1"/>
          </p:cNvPicPr>
          <p:nvPr/>
        </p:nvPicPr>
        <p:blipFill>
          <a:blip r:embed="rId3"/>
          <a:stretch>
            <a:fillRect/>
          </a:stretch>
        </p:blipFill>
        <p:spPr>
          <a:xfrm>
            <a:off x="1828799" y="1682487"/>
            <a:ext cx="8126362" cy="5175513"/>
          </a:xfrm>
          <a:prstGeom prst="rect">
            <a:avLst/>
          </a:prstGeom>
        </p:spPr>
      </p:pic>
    </p:spTree>
    <p:extLst>
      <p:ext uri="{BB962C8B-B14F-4D97-AF65-F5344CB8AC3E}">
        <p14:creationId xmlns:p14="http://schemas.microsoft.com/office/powerpoint/2010/main" val="2729817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TextBox 1">
            <a:extLst>
              <a:ext uri="{FF2B5EF4-FFF2-40B4-BE49-F238E27FC236}">
                <a16:creationId xmlns:a16="http://schemas.microsoft.com/office/drawing/2014/main" id="{4E5DA503-43D8-234F-A574-470E275BF911}"/>
              </a:ext>
            </a:extLst>
          </p:cNvPr>
          <p:cNvSpPr txBox="1"/>
          <p:nvPr/>
        </p:nvSpPr>
        <p:spPr>
          <a:xfrm>
            <a:off x="751840" y="5974080"/>
            <a:ext cx="10240010" cy="584775"/>
          </a:xfrm>
          <a:prstGeom prst="rect">
            <a:avLst/>
          </a:prstGeom>
          <a:noFill/>
        </p:spPr>
        <p:txBody>
          <a:bodyPr wrap="square" rtlCol="0">
            <a:spAutoFit/>
          </a:bodyPr>
          <a:lstStyle/>
          <a:p>
            <a:pPr algn="ctr"/>
            <a:r>
              <a:rPr lang="en-US" sz="3200" dirty="0"/>
              <a:t>Performs calculation across all rows of data frame</a:t>
            </a:r>
          </a:p>
        </p:txBody>
      </p:sp>
    </p:spTree>
    <p:extLst>
      <p:ext uri="{BB962C8B-B14F-4D97-AF65-F5344CB8AC3E}">
        <p14:creationId xmlns:p14="http://schemas.microsoft.com/office/powerpoint/2010/main" val="296816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2831460300"/>
              </p:ext>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681834982"/>
              </p:ext>
            </p:extLst>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select(</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Additional summaries = new columns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53598196"/>
              </p:ext>
            </p:extLst>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select(</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extLst>
              <p:ext uri="{D42A27DB-BD31-4B8C-83A1-F6EECF244321}">
                <p14:modId xmlns:p14="http://schemas.microsoft.com/office/powerpoint/2010/main" val="3788258448"/>
              </p:ext>
            </p:extLst>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15948</TotalTime>
  <Words>2868</Words>
  <Application>Microsoft Macintosh PowerPoint</Application>
  <PresentationFormat>Widescreen</PresentationFormat>
  <Paragraphs>439</Paragraphs>
  <Slides>42</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Consolas</vt:lpstr>
      <vt:lpstr>Times New Roman</vt:lpstr>
      <vt:lpstr>Trebuchet MS</vt:lpstr>
      <vt:lpstr>Tw Cen MT</vt:lpstr>
      <vt:lpstr>Tw Cen MT Condensed</vt:lpstr>
      <vt:lpstr>Wingdings 3</vt:lpstr>
      <vt:lpstr>Integral</vt:lpstr>
      <vt:lpstr>Grouping and Summarizing Data</vt:lpstr>
      <vt:lpstr>PowerPoint Presentation</vt:lpstr>
      <vt:lpstr>Typical Data Science Pipeline</vt:lpstr>
      <vt:lpstr>Summarize the data set</vt:lpstr>
      <vt:lpstr>Q: How many tests are ordered per day?</vt:lpstr>
      <vt:lpstr>PowerPoint Presentation</vt:lpstr>
      <vt:lpstr>PowerPoint Presentation</vt:lpstr>
      <vt:lpstr>PowerPoint Presentation</vt:lpstr>
      <vt:lpstr>PowerPoint Presentation</vt:lpstr>
      <vt:lpstr>PowerPoint Presentation</vt:lpstr>
      <vt:lpstr>Your Turn #1</vt:lpstr>
      <vt:lpstr>PowerPoint Presentation</vt:lpstr>
      <vt:lpstr>Output the last day</vt:lpstr>
      <vt:lpstr>Calculate the median turnaround time</vt:lpstr>
      <vt:lpstr>Calculate the 75th percentile turnaround time</vt:lpstr>
      <vt:lpstr>Your Turn #2</vt:lpstr>
      <vt:lpstr>Pop Quiz</vt:lpstr>
      <vt:lpstr>Grouping your data</vt:lpstr>
      <vt:lpstr>PowerPoint Presentation</vt:lpstr>
      <vt:lpstr>PowerPoint Presentation</vt:lpstr>
      <vt:lpstr>PowerPoint Presentation</vt:lpstr>
      <vt:lpstr>PowerPoint Presentation</vt:lpstr>
      <vt:lpstr>group_by() |&gt; summarize()</vt:lpstr>
      <vt:lpstr>PowerPoint Presentation</vt:lpstr>
      <vt:lpstr>PowerPoint Presentation</vt:lpstr>
      <vt:lpstr>PowerPoint Presentation</vt:lpstr>
      <vt:lpstr>Your Turn #3</vt:lpstr>
      <vt:lpstr>Calculate the 95th percentile of turnaround time</vt:lpstr>
      <vt:lpstr>Count tests per day, then visualize</vt:lpstr>
      <vt:lpstr>PowerPoint Presentation</vt:lpstr>
      <vt:lpstr>PowerPoint Presentation</vt:lpstr>
      <vt:lpstr>What else?</vt:lpstr>
      <vt:lpstr>PowerPoint Presentation</vt:lpstr>
      <vt:lpstr>PowerPoint Presentation</vt:lpstr>
      <vt:lpstr>Tests for Association</vt:lpstr>
      <vt:lpstr>Q: Is there an association between insurance product and SARS-CoV-2 RT-PCR positivity?</vt:lpstr>
      <vt:lpstr>PowerPoint Presentation</vt:lpstr>
      <vt:lpstr>PowerPoint Presentation</vt:lpstr>
      <vt:lpstr>PowerPoint Presentation</vt:lpstr>
      <vt:lpstr>Regression Modeling</vt:lpstr>
      <vt:lpstr>PowerPoint Presentation</vt:lpstr>
      <vt:lpstr>Output for logistic regression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713</cp:revision>
  <cp:lastPrinted>2020-07-14T03:12:28Z</cp:lastPrinted>
  <dcterms:created xsi:type="dcterms:W3CDTF">2018-02-01T22:00:01Z</dcterms:created>
  <dcterms:modified xsi:type="dcterms:W3CDTF">2022-07-06T06:17:39Z</dcterms:modified>
</cp:coreProperties>
</file>